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88" r:id="rId5"/>
    <p:sldId id="304" r:id="rId6"/>
    <p:sldId id="332" r:id="rId7"/>
    <p:sldId id="333" r:id="rId8"/>
    <p:sldId id="334" r:id="rId9"/>
    <p:sldId id="335" r:id="rId10"/>
    <p:sldId id="300" r:id="rId11"/>
    <p:sldId id="336" r:id="rId12"/>
    <p:sldId id="337" r:id="rId13"/>
    <p:sldId id="338" r:id="rId14"/>
    <p:sldId id="339" r:id="rId15"/>
    <p:sldId id="305" r:id="rId16"/>
    <p:sldId id="340" r:id="rId17"/>
    <p:sldId id="342"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C2D21B-DD20-4CDE-AB69-CFF1F8B51EDA}">
          <p14:sldIdLst>
            <p14:sldId id="288"/>
            <p14:sldId id="304"/>
            <p14:sldId id="332"/>
            <p14:sldId id="333"/>
            <p14:sldId id="334"/>
            <p14:sldId id="335"/>
            <p14:sldId id="300"/>
            <p14:sldId id="336"/>
            <p14:sldId id="337"/>
            <p14:sldId id="338"/>
            <p14:sldId id="339"/>
            <p14:sldId id="305"/>
            <p14:sldId id="340"/>
            <p14:sldId id="342"/>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665600-E675-6A88-A472-F367FCB12D7A}" name="David Bowes" initials="DB" userId="S::dbowes@peopleplaceslives.co.uk::49fb9e39-16df-4168-a91a-0a9eee274175" providerId="AD"/>
  <p188:author id="{874174B7-E797-35A9-B827-49A598851E9B}" name="Janet Wilson" initials="JW" userId="S::jwilson@peopleplaceslives.co.uk::70cf0580-8dfb-4754-bef1-7cdf71657104" providerId="AD"/>
  <p188:author id="{25DEAEC4-3B75-A7BD-1F61-F19FA2508949}" name="Stephen Proffitt" initials="SP" userId="S::sproffitt@peopleplaceslives.co.uk::ef436ad9-ef2e-4ce6-9c42-3a848a2cd399" providerId="AD"/>
  <p188:author id="{52E1EEE5-7645-0F65-4401-04583FCCFC09}" name="Claire Hewitt" initials="CH" userId="S::chewitt@peopleplaceslives.co.uk::2b7b574f-e631-4d72-90eb-00e6d76ed2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C47"/>
    <a:srgbClr val="F6F6FF"/>
    <a:srgbClr val="F8F8F8"/>
    <a:srgbClr val="F4F4FB"/>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11FCB1-8D4D-F01B-1CE5-D02DA81EDD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85B551A-8D42-B9F5-B36C-AFF247108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4E648D-31E4-4004-873F-F3E89537E087}" type="datetimeFigureOut">
              <a:rPr lang="en-GB" smtClean="0"/>
              <a:t>03/10/2025</a:t>
            </a:fld>
            <a:endParaRPr lang="en-GB"/>
          </a:p>
        </p:txBody>
      </p:sp>
      <p:sp>
        <p:nvSpPr>
          <p:cNvPr id="4" name="Footer Placeholder 3">
            <a:extLst>
              <a:ext uri="{FF2B5EF4-FFF2-40B4-BE49-F238E27FC236}">
                <a16:creationId xmlns:a16="http://schemas.microsoft.com/office/drawing/2014/main" id="{F3486BC9-E1E2-FF48-4912-C7F8998DBD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DF8A1C5-855B-C961-A31B-6D3C8BB871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453A46-2218-47EB-9DAB-ED56ADD50B80}" type="slidenum">
              <a:rPr lang="en-GB" smtClean="0"/>
              <a:t>‹#›</a:t>
            </a:fld>
            <a:endParaRPr lang="en-GB"/>
          </a:p>
        </p:txBody>
      </p:sp>
    </p:spTree>
    <p:extLst>
      <p:ext uri="{BB962C8B-B14F-4D97-AF65-F5344CB8AC3E}">
        <p14:creationId xmlns:p14="http://schemas.microsoft.com/office/powerpoint/2010/main" val="92988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83C38-009F-41E9-AB59-3F8959E1F4C7}" type="datetimeFigureOut">
              <a:rPr lang="en-GB" smtClean="0"/>
              <a:t>03/10/2025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1BCD7-5588-48C3-9722-86759E60A4E4}" type="slidenum">
              <a:rPr lang="en-GB" smtClean="0"/>
              <a:t>‹#›</a:t>
            </a:fld>
            <a:endParaRPr lang="en-GB"/>
          </a:p>
        </p:txBody>
      </p:sp>
    </p:spTree>
    <p:extLst>
      <p:ext uri="{BB962C8B-B14F-4D97-AF65-F5344CB8AC3E}">
        <p14:creationId xmlns:p14="http://schemas.microsoft.com/office/powerpoint/2010/main" val="175628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DAEAD4-BD06-26EA-E596-D420C60EFD7F}"/>
              </a:ext>
            </a:extLst>
          </p:cNvPr>
          <p:cNvSpPr>
            <a:spLocks noGrp="1"/>
          </p:cNvSpPr>
          <p:nvPr>
            <p:ph type="sldNum" sz="quarter" idx="12"/>
          </p:nvPr>
        </p:nvSpPr>
        <p:spPr/>
        <p:txBody>
          <a:bodyPr/>
          <a:lstStyle/>
          <a:p>
            <a:fld id="{606099FC-4D03-4B5F-B591-08B39831E07E}" type="slidenum">
              <a:rPr lang="en-GB" smtClean="0"/>
              <a:t>‹#›</a:t>
            </a:fld>
            <a:endParaRPr lang="en-GB"/>
          </a:p>
        </p:txBody>
      </p:sp>
      <p:pic>
        <p:nvPicPr>
          <p:cNvPr id="10" name="Picture 9" descr="A hand holding a cell phone&#10;&#10;Description automatically generated" hidden="1">
            <a:extLst>
              <a:ext uri="{FF2B5EF4-FFF2-40B4-BE49-F238E27FC236}">
                <a16:creationId xmlns:a16="http://schemas.microsoft.com/office/drawing/2014/main" id="{A9329353-FA1C-A390-BF5E-6CC198BE6B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263760" y="0"/>
            <a:ext cx="5928239" cy="6858000"/>
          </a:xfrm>
          <a:prstGeom prst="rect">
            <a:avLst/>
          </a:prstGeom>
        </p:spPr>
      </p:pic>
      <p:sp>
        <p:nvSpPr>
          <p:cNvPr id="2" name="Subtitle 2">
            <a:extLst>
              <a:ext uri="{FF2B5EF4-FFF2-40B4-BE49-F238E27FC236}">
                <a16:creationId xmlns:a16="http://schemas.microsoft.com/office/drawing/2014/main" id="{FD5988C8-3943-3EC8-531A-8EC9C4E38306}"/>
              </a:ext>
            </a:extLst>
          </p:cNvPr>
          <p:cNvSpPr>
            <a:spLocks noGrp="1"/>
          </p:cNvSpPr>
          <p:nvPr>
            <p:ph type="subTitle" idx="1"/>
          </p:nvPr>
        </p:nvSpPr>
        <p:spPr>
          <a:xfrm>
            <a:off x="579180" y="2989263"/>
            <a:ext cx="6062252" cy="11209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pic>
        <p:nvPicPr>
          <p:cNvPr id="4" name="Picture 3" descr="A screen shot of a phone&#10;&#10;Description automatically generated">
            <a:extLst>
              <a:ext uri="{FF2B5EF4-FFF2-40B4-BE49-F238E27FC236}">
                <a16:creationId xmlns:a16="http://schemas.microsoft.com/office/drawing/2014/main" id="{7D66C1EA-E3E8-833D-17EF-21FF5ED366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4966" y="600660"/>
            <a:ext cx="6656135" cy="5656680"/>
          </a:xfrm>
          <a:prstGeom prst="rect">
            <a:avLst/>
          </a:prstGeom>
        </p:spPr>
      </p:pic>
      <p:pic>
        <p:nvPicPr>
          <p:cNvPr id="5" name="Logo" descr="A blue text on a black background&#10;&#10;Description automatically generated">
            <a:extLst>
              <a:ext uri="{FF2B5EF4-FFF2-40B4-BE49-F238E27FC236}">
                <a16:creationId xmlns:a16="http://schemas.microsoft.com/office/drawing/2014/main" id="{85ABB2E1-639F-3EAD-C408-9CBEF74D67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6162" y="1615737"/>
            <a:ext cx="6884876" cy="785003"/>
          </a:xfrm>
          <a:prstGeom prst="rect">
            <a:avLst/>
          </a:prstGeom>
        </p:spPr>
      </p:pic>
    </p:spTree>
    <p:extLst>
      <p:ext uri="{BB962C8B-B14F-4D97-AF65-F5344CB8AC3E}">
        <p14:creationId xmlns:p14="http://schemas.microsoft.com/office/powerpoint/2010/main" val="273371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ith hero image 2">
    <p:spTree>
      <p:nvGrpSpPr>
        <p:cNvPr id="1" name=""/>
        <p:cNvGrpSpPr/>
        <p:nvPr/>
      </p:nvGrpSpPr>
      <p:grpSpPr>
        <a:xfrm>
          <a:off x="0" y="0"/>
          <a:ext cx="0" cy="0"/>
          <a:chOff x="0" y="0"/>
          <a:chExt cx="0" cy="0"/>
        </a:xfrm>
      </p:grpSpPr>
      <p:sp>
        <p:nvSpPr>
          <p:cNvPr id="6" name="background 2">
            <a:extLst>
              <a:ext uri="{FF2B5EF4-FFF2-40B4-BE49-F238E27FC236}">
                <a16:creationId xmlns:a16="http://schemas.microsoft.com/office/drawing/2014/main" id="{3B4F62A0-02E3-2AE9-E5CF-136DD9F693C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 name="Picture 1">
            <a:extLst>
              <a:ext uri="{FF2B5EF4-FFF2-40B4-BE49-F238E27FC236}">
                <a16:creationId xmlns:a16="http://schemas.microsoft.com/office/drawing/2014/main" id="{7553E2F9-DB3D-EFE4-79E7-AAB0146DBEC0}"/>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5215835" y="0"/>
            <a:ext cx="8070388" cy="6858000"/>
          </a:xfrm>
          <a:prstGeom prst="rect">
            <a:avLst/>
          </a:prstGeom>
        </p:spPr>
      </p:pic>
      <p:sp>
        <p:nvSpPr>
          <p:cNvPr id="10" name="Subtitle 2">
            <a:extLst>
              <a:ext uri="{FF2B5EF4-FFF2-40B4-BE49-F238E27FC236}">
                <a16:creationId xmlns:a16="http://schemas.microsoft.com/office/drawing/2014/main" id="{43C4FCAB-F081-124A-AF44-B7F8D9812DA7}"/>
              </a:ext>
            </a:extLst>
          </p:cNvPr>
          <p:cNvSpPr>
            <a:spLocks noGrp="1"/>
          </p:cNvSpPr>
          <p:nvPr>
            <p:ph type="subTitle" idx="1"/>
          </p:nvPr>
        </p:nvSpPr>
        <p:spPr>
          <a:xfrm>
            <a:off x="469900" y="3657600"/>
            <a:ext cx="4745935" cy="111060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11" name="Title 1">
            <a:extLst>
              <a:ext uri="{FF2B5EF4-FFF2-40B4-BE49-F238E27FC236}">
                <a16:creationId xmlns:a16="http://schemas.microsoft.com/office/drawing/2014/main" id="{06C88D9E-ED1B-386C-7FEB-665908678758}"/>
              </a:ext>
            </a:extLst>
          </p:cNvPr>
          <p:cNvSpPr>
            <a:spLocks noGrp="1"/>
          </p:cNvSpPr>
          <p:nvPr>
            <p:ph type="title" hasCustomPrompt="1"/>
          </p:nvPr>
        </p:nvSpPr>
        <p:spPr>
          <a:xfrm>
            <a:off x="469900" y="2183335"/>
            <a:ext cx="4745935" cy="1463946"/>
          </a:xfrm>
        </p:spPr>
        <p:txBody>
          <a:bodyPr anchor="b">
            <a:normAutofit/>
          </a:bodyPr>
          <a:lstStyle>
            <a:lvl1pPr>
              <a:defRPr sz="4000">
                <a:solidFill>
                  <a:schemeClr val="bg1"/>
                </a:solidFill>
              </a:defRPr>
            </a:lvl1pPr>
          </a:lstStyle>
          <a:p>
            <a:r>
              <a:rPr lang="en-GB"/>
              <a:t>Section Header 2 with image</a:t>
            </a:r>
          </a:p>
        </p:txBody>
      </p:sp>
    </p:spTree>
    <p:extLst>
      <p:ext uri="{BB962C8B-B14F-4D97-AF65-F5344CB8AC3E}">
        <p14:creationId xmlns:p14="http://schemas.microsoft.com/office/powerpoint/2010/main" val="237344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background 2">
            <a:extLst>
              <a:ext uri="{FF2B5EF4-FFF2-40B4-BE49-F238E27FC236}">
                <a16:creationId xmlns:a16="http://schemas.microsoft.com/office/drawing/2014/main" id="{3B4F62A0-02E3-2AE9-E5CF-136DD9F693C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Subtitle 2">
            <a:extLst>
              <a:ext uri="{FF2B5EF4-FFF2-40B4-BE49-F238E27FC236}">
                <a16:creationId xmlns:a16="http://schemas.microsoft.com/office/drawing/2014/main" id="{43C4FCAB-F081-124A-AF44-B7F8D9812DA7}"/>
              </a:ext>
            </a:extLst>
          </p:cNvPr>
          <p:cNvSpPr>
            <a:spLocks noGrp="1"/>
          </p:cNvSpPr>
          <p:nvPr>
            <p:ph type="subTitle" idx="1"/>
          </p:nvPr>
        </p:nvSpPr>
        <p:spPr>
          <a:xfrm>
            <a:off x="469900" y="3657600"/>
            <a:ext cx="4745935" cy="111060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11" name="Title 1">
            <a:extLst>
              <a:ext uri="{FF2B5EF4-FFF2-40B4-BE49-F238E27FC236}">
                <a16:creationId xmlns:a16="http://schemas.microsoft.com/office/drawing/2014/main" id="{06C88D9E-ED1B-386C-7FEB-665908678758}"/>
              </a:ext>
            </a:extLst>
          </p:cNvPr>
          <p:cNvSpPr>
            <a:spLocks noGrp="1"/>
          </p:cNvSpPr>
          <p:nvPr>
            <p:ph type="title" hasCustomPrompt="1"/>
          </p:nvPr>
        </p:nvSpPr>
        <p:spPr>
          <a:xfrm>
            <a:off x="469900" y="2183335"/>
            <a:ext cx="4745935" cy="1463946"/>
          </a:xfrm>
        </p:spPr>
        <p:txBody>
          <a:bodyPr anchor="b">
            <a:normAutofit/>
          </a:bodyPr>
          <a:lstStyle>
            <a:lvl1pPr>
              <a:defRPr sz="4000">
                <a:solidFill>
                  <a:schemeClr val="bg1"/>
                </a:solidFill>
              </a:defRPr>
            </a:lvl1pPr>
          </a:lstStyle>
          <a:p>
            <a:r>
              <a:rPr lang="en-GB"/>
              <a:t>Section Header 1</a:t>
            </a:r>
          </a:p>
        </p:txBody>
      </p:sp>
    </p:spTree>
    <p:extLst>
      <p:ext uri="{BB962C8B-B14F-4D97-AF65-F5344CB8AC3E}">
        <p14:creationId xmlns:p14="http://schemas.microsoft.com/office/powerpoint/2010/main" val="137701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benefit grid pic" descr="A collage of images of people and text&#10;&#10;Description automatically generated">
            <a:extLst>
              <a:ext uri="{FF2B5EF4-FFF2-40B4-BE49-F238E27FC236}">
                <a16:creationId xmlns:a16="http://schemas.microsoft.com/office/drawing/2014/main" id="{B6471A38-E222-293A-FCC9-7617C5545F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842"/>
            <a:ext cx="12192000" cy="6818315"/>
          </a:xfrm>
          <a:prstGeom prst="rect">
            <a:avLst/>
          </a:prstGeom>
        </p:spPr>
      </p:pic>
    </p:spTree>
    <p:extLst>
      <p:ext uri="{BB962C8B-B14F-4D97-AF65-F5344CB8AC3E}">
        <p14:creationId xmlns:p14="http://schemas.microsoft.com/office/powerpoint/2010/main" val="118423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13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8EB8-DB5F-F91B-8498-3BB6A69D251F}"/>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 name="Text Placeholder 3">
            <a:extLst>
              <a:ext uri="{FF2B5EF4-FFF2-40B4-BE49-F238E27FC236}">
                <a16:creationId xmlns:a16="http://schemas.microsoft.com/office/drawing/2014/main" id="{BABA5BDF-B4F7-25D1-9E89-4AE7BA276939}"/>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326580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image">
    <p:bg>
      <p:bgRef idx="1001">
        <a:schemeClr val="bg1"/>
      </p:bgRef>
    </p:bg>
    <p:spTree>
      <p:nvGrpSpPr>
        <p:cNvPr id="1" name=""/>
        <p:cNvGrpSpPr/>
        <p:nvPr/>
      </p:nvGrpSpPr>
      <p:grpSpPr>
        <a:xfrm>
          <a:off x="0" y="0"/>
          <a:ext cx="0" cy="0"/>
          <a:chOff x="0" y="0"/>
          <a:chExt cx="0" cy="0"/>
        </a:xfrm>
      </p:grpSpPr>
      <p:pic>
        <p:nvPicPr>
          <p:cNvPr id="1026" name="Line 2">
            <a:extLst>
              <a:ext uri="{FF2B5EF4-FFF2-40B4-BE49-F238E27FC236}">
                <a16:creationId xmlns:a16="http://schemas.microsoft.com/office/drawing/2014/main" id="{A1CB2465-2C7B-A403-4972-D7E06AAF0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03477" y="839972"/>
            <a:ext cx="12673084" cy="701381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BBE1C59-4A5E-0235-E4F9-28827EB66EE8}"/>
              </a:ext>
            </a:extLst>
          </p:cNvPr>
          <p:cNvSpPr>
            <a:spLocks noGrp="1"/>
          </p:cNvSpPr>
          <p:nvPr>
            <p:ph type="body" idx="1" hasCustomPrompt="1"/>
          </p:nvPr>
        </p:nvSpPr>
        <p:spPr>
          <a:xfrm>
            <a:off x="831850" y="1880558"/>
            <a:ext cx="6688066" cy="285733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content</a:t>
            </a:r>
          </a:p>
        </p:txBody>
      </p:sp>
      <p:sp>
        <p:nvSpPr>
          <p:cNvPr id="7" name="Content Placeholder 2">
            <a:extLst>
              <a:ext uri="{FF2B5EF4-FFF2-40B4-BE49-F238E27FC236}">
                <a16:creationId xmlns:a16="http://schemas.microsoft.com/office/drawing/2014/main" id="{59A6DBD9-DBC3-CC6E-7820-65089C8977CD}"/>
              </a:ext>
            </a:extLst>
          </p:cNvPr>
          <p:cNvSpPr>
            <a:spLocks noGrp="1"/>
          </p:cNvSpPr>
          <p:nvPr>
            <p:ph idx="13"/>
          </p:nvPr>
        </p:nvSpPr>
        <p:spPr>
          <a:xfrm>
            <a:off x="7806519" y="1343025"/>
            <a:ext cx="3923731" cy="4833938"/>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GB"/>
          </a:p>
        </p:txBody>
      </p:sp>
      <p:sp>
        <p:nvSpPr>
          <p:cNvPr id="2" name="Title 1">
            <a:extLst>
              <a:ext uri="{FF2B5EF4-FFF2-40B4-BE49-F238E27FC236}">
                <a16:creationId xmlns:a16="http://schemas.microsoft.com/office/drawing/2014/main" id="{426DDDEE-B1C6-602A-19CD-FE4DD7C37D35}"/>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 name="Text Placeholder 3">
            <a:extLst>
              <a:ext uri="{FF2B5EF4-FFF2-40B4-BE49-F238E27FC236}">
                <a16:creationId xmlns:a16="http://schemas.microsoft.com/office/drawing/2014/main" id="{0A24490A-DCDF-7836-98F4-5D0B0811DFC0}"/>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10985290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oint benefits">
    <p:bg>
      <p:bgPr>
        <a:gradFill>
          <a:gsLst>
            <a:gs pos="0">
              <a:srgbClr val="F6F6FF">
                <a:alpha val="50000"/>
              </a:srgbClr>
            </a:gs>
            <a:gs pos="100000">
              <a:srgbClr val="F4F4FB"/>
            </a:gs>
          </a:gsLst>
          <a:lin ang="0" scaled="0"/>
        </a:gra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F4619FBA-1989-8D7A-7DCF-59A53787FFF5}"/>
              </a:ext>
            </a:extLst>
          </p:cNvPr>
          <p:cNvSpPr>
            <a:spLocks noGrp="1"/>
          </p:cNvSpPr>
          <p:nvPr>
            <p:ph idx="1" hasCustomPrompt="1"/>
          </p:nvPr>
        </p:nvSpPr>
        <p:spPr>
          <a:xfrm>
            <a:off x="5495924" y="1601029"/>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1</a:t>
            </a:r>
          </a:p>
        </p:txBody>
      </p:sp>
      <p:sp>
        <p:nvSpPr>
          <p:cNvPr id="21" name="Content Placeholder 2">
            <a:extLst>
              <a:ext uri="{FF2B5EF4-FFF2-40B4-BE49-F238E27FC236}">
                <a16:creationId xmlns:a16="http://schemas.microsoft.com/office/drawing/2014/main" id="{F191528D-EBE2-B73D-0E7E-B9173CC816A3}"/>
              </a:ext>
            </a:extLst>
          </p:cNvPr>
          <p:cNvSpPr>
            <a:spLocks noGrp="1"/>
          </p:cNvSpPr>
          <p:nvPr>
            <p:ph idx="13" hasCustomPrompt="1"/>
          </p:nvPr>
        </p:nvSpPr>
        <p:spPr>
          <a:xfrm>
            <a:off x="5495924" y="2883728"/>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2</a:t>
            </a:r>
          </a:p>
        </p:txBody>
      </p:sp>
      <p:sp>
        <p:nvSpPr>
          <p:cNvPr id="23" name="Content Placeholder 2">
            <a:extLst>
              <a:ext uri="{FF2B5EF4-FFF2-40B4-BE49-F238E27FC236}">
                <a16:creationId xmlns:a16="http://schemas.microsoft.com/office/drawing/2014/main" id="{D30D1962-1681-5E1F-2C60-CBEEBC5EAB49}"/>
              </a:ext>
            </a:extLst>
          </p:cNvPr>
          <p:cNvSpPr>
            <a:spLocks noGrp="1"/>
          </p:cNvSpPr>
          <p:nvPr>
            <p:ph idx="14" hasCustomPrompt="1"/>
          </p:nvPr>
        </p:nvSpPr>
        <p:spPr>
          <a:xfrm>
            <a:off x="5495924" y="4168660"/>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3</a:t>
            </a:r>
          </a:p>
        </p:txBody>
      </p:sp>
      <p:pic>
        <p:nvPicPr>
          <p:cNvPr id="7" name="Phone">
            <a:extLst>
              <a:ext uri="{FF2B5EF4-FFF2-40B4-BE49-F238E27FC236}">
                <a16:creationId xmlns:a16="http://schemas.microsoft.com/office/drawing/2014/main" id="{8ED73D36-B8C9-462D-CD2A-B25E309638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934" y="342900"/>
            <a:ext cx="5867933" cy="6515100"/>
          </a:xfrm>
          <a:prstGeom prst="rect">
            <a:avLst/>
          </a:prstGeom>
        </p:spPr>
      </p:pic>
      <p:pic>
        <p:nvPicPr>
          <p:cNvPr id="8" name="Green tick" descr="A green circle with a white tick in it&#10;&#10;Description automatically generated">
            <a:extLst>
              <a:ext uri="{FF2B5EF4-FFF2-40B4-BE49-F238E27FC236}">
                <a16:creationId xmlns:a16="http://schemas.microsoft.com/office/drawing/2014/main" id="{448493C4-5958-62D8-586D-13FBBC29C15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1601029"/>
            <a:ext cx="606425" cy="600042"/>
          </a:xfrm>
          <a:prstGeom prst="rect">
            <a:avLst/>
          </a:prstGeom>
        </p:spPr>
      </p:pic>
      <p:pic>
        <p:nvPicPr>
          <p:cNvPr id="9" name="Green tick" descr="A green circle with a white tick in it&#10;&#10;Description automatically generated">
            <a:extLst>
              <a:ext uri="{FF2B5EF4-FFF2-40B4-BE49-F238E27FC236}">
                <a16:creationId xmlns:a16="http://schemas.microsoft.com/office/drawing/2014/main" id="{13F8B1E4-72E2-8216-7DC8-C178554EA68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2883728"/>
            <a:ext cx="606425" cy="600042"/>
          </a:xfrm>
          <a:prstGeom prst="rect">
            <a:avLst/>
          </a:prstGeom>
        </p:spPr>
      </p:pic>
      <p:pic>
        <p:nvPicPr>
          <p:cNvPr id="10" name="Green tick" descr="A green circle with a white tick in it&#10;&#10;Description automatically generated">
            <a:extLst>
              <a:ext uri="{FF2B5EF4-FFF2-40B4-BE49-F238E27FC236}">
                <a16:creationId xmlns:a16="http://schemas.microsoft.com/office/drawing/2014/main" id="{0459BB5F-15AC-2971-1C0E-4A0F06D118E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4166427"/>
            <a:ext cx="606425" cy="600042"/>
          </a:xfrm>
          <a:prstGeom prst="rect">
            <a:avLst/>
          </a:prstGeom>
        </p:spPr>
      </p:pic>
    </p:spTree>
    <p:extLst>
      <p:ext uri="{BB962C8B-B14F-4D97-AF65-F5344CB8AC3E}">
        <p14:creationId xmlns:p14="http://schemas.microsoft.com/office/powerpoint/2010/main" val="4450020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B57ED-E76D-01FA-1C8D-DBDD65DF7CBA}"/>
              </a:ext>
            </a:extLst>
          </p:cNvPr>
          <p:cNvSpPr>
            <a:spLocks noGrp="1"/>
          </p:cNvSpPr>
          <p:nvPr>
            <p:ph sz="half" idx="1" hasCustomPrompt="1"/>
          </p:nvPr>
        </p:nvSpPr>
        <p:spPr>
          <a:xfrm>
            <a:off x="838200" y="1826817"/>
            <a:ext cx="5181600" cy="574675"/>
          </a:xfrm>
        </p:spPr>
        <p:txBody>
          <a:bodyPr/>
          <a:lstStyle>
            <a:lvl1pPr marL="0" indent="0">
              <a:buNone/>
              <a:defRPr sz="2400" b="1">
                <a:solidFill>
                  <a:schemeClr val="accent1"/>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8" name="Content Placeholder 2">
            <a:extLst>
              <a:ext uri="{FF2B5EF4-FFF2-40B4-BE49-F238E27FC236}">
                <a16:creationId xmlns:a16="http://schemas.microsoft.com/office/drawing/2014/main" id="{3BAB0271-53AD-B10F-691D-799D4F24AAEC}"/>
              </a:ext>
            </a:extLst>
          </p:cNvPr>
          <p:cNvSpPr>
            <a:spLocks noGrp="1"/>
          </p:cNvSpPr>
          <p:nvPr>
            <p:ph idx="16" hasCustomPrompt="1"/>
          </p:nvPr>
        </p:nvSpPr>
        <p:spPr>
          <a:xfrm>
            <a:off x="838200" y="2536428"/>
            <a:ext cx="5181600" cy="2646373"/>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9" name="Content Placeholder 2">
            <a:extLst>
              <a:ext uri="{FF2B5EF4-FFF2-40B4-BE49-F238E27FC236}">
                <a16:creationId xmlns:a16="http://schemas.microsoft.com/office/drawing/2014/main" id="{00F42656-5ACB-A723-E887-0B8282BBC5C9}"/>
              </a:ext>
            </a:extLst>
          </p:cNvPr>
          <p:cNvSpPr>
            <a:spLocks noGrp="1"/>
          </p:cNvSpPr>
          <p:nvPr>
            <p:ph sz="half" idx="17" hasCustomPrompt="1"/>
          </p:nvPr>
        </p:nvSpPr>
        <p:spPr>
          <a:xfrm>
            <a:off x="6184900" y="1817594"/>
            <a:ext cx="5181600" cy="574675"/>
          </a:xfrm>
        </p:spPr>
        <p:txBody>
          <a:bodyPr/>
          <a:lstStyle>
            <a:lvl1pPr marL="0" indent="0">
              <a:buNone/>
              <a:defRPr sz="2400" b="1">
                <a:solidFill>
                  <a:schemeClr val="accent2"/>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0" name="Content Placeholder 2">
            <a:extLst>
              <a:ext uri="{FF2B5EF4-FFF2-40B4-BE49-F238E27FC236}">
                <a16:creationId xmlns:a16="http://schemas.microsoft.com/office/drawing/2014/main" id="{E0EA1917-FA68-B27B-03CB-876522064AE8}"/>
              </a:ext>
            </a:extLst>
          </p:cNvPr>
          <p:cNvSpPr>
            <a:spLocks noGrp="1"/>
          </p:cNvSpPr>
          <p:nvPr>
            <p:ph idx="18" hasCustomPrompt="1"/>
          </p:nvPr>
        </p:nvSpPr>
        <p:spPr>
          <a:xfrm>
            <a:off x="6184900" y="2527205"/>
            <a:ext cx="5181600" cy="2646373"/>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2" name="Title 1">
            <a:extLst>
              <a:ext uri="{FF2B5EF4-FFF2-40B4-BE49-F238E27FC236}">
                <a16:creationId xmlns:a16="http://schemas.microsoft.com/office/drawing/2014/main" id="{CC046FD2-86A6-3B2D-7F6A-D3E654CB3E5A}"/>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pic>
        <p:nvPicPr>
          <p:cNvPr id="14" name="Line">
            <a:extLst>
              <a:ext uri="{FF2B5EF4-FFF2-40B4-BE49-F238E27FC236}">
                <a16:creationId xmlns:a16="http://schemas.microsoft.com/office/drawing/2014/main" id="{9B3A4410-BC6C-779E-7D80-8F65CD8EC0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380710" flipH="1">
            <a:off x="-5605885" y="128644"/>
            <a:ext cx="12191999" cy="7243574"/>
          </a:xfrm>
          <a:prstGeom prst="rect">
            <a:avLst/>
          </a:prstGeom>
        </p:spPr>
      </p:pic>
      <p:sp>
        <p:nvSpPr>
          <p:cNvPr id="4" name="Text Placeholder 3">
            <a:extLst>
              <a:ext uri="{FF2B5EF4-FFF2-40B4-BE49-F238E27FC236}">
                <a16:creationId xmlns:a16="http://schemas.microsoft.com/office/drawing/2014/main" id="{49A839AE-2928-FA4E-7B7A-5C5FF036A50C}"/>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3417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pic>
        <p:nvPicPr>
          <p:cNvPr id="15" name="Line">
            <a:extLst>
              <a:ext uri="{FF2B5EF4-FFF2-40B4-BE49-F238E27FC236}">
                <a16:creationId xmlns:a16="http://schemas.microsoft.com/office/drawing/2014/main" id="{B227241E-E35D-D466-D648-A03F276BD2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rot="380710" flipH="1">
            <a:off x="-1424303" y="4252517"/>
            <a:ext cx="15410376" cy="9155693"/>
          </a:xfrm>
          <a:prstGeom prst="rect">
            <a:avLst/>
          </a:prstGeom>
        </p:spPr>
      </p:pic>
      <p:sp>
        <p:nvSpPr>
          <p:cNvPr id="3" name="Content Placeholder 2">
            <a:extLst>
              <a:ext uri="{FF2B5EF4-FFF2-40B4-BE49-F238E27FC236}">
                <a16:creationId xmlns:a16="http://schemas.microsoft.com/office/drawing/2014/main" id="{887B57ED-E76D-01FA-1C8D-DBDD65DF7CBA}"/>
              </a:ext>
            </a:extLst>
          </p:cNvPr>
          <p:cNvSpPr>
            <a:spLocks noGrp="1"/>
          </p:cNvSpPr>
          <p:nvPr>
            <p:ph sz="half" idx="1" hasCustomPrompt="1"/>
          </p:nvPr>
        </p:nvSpPr>
        <p:spPr>
          <a:xfrm>
            <a:off x="838200" y="1825625"/>
            <a:ext cx="3397370" cy="574675"/>
          </a:xfrm>
        </p:spPr>
        <p:txBody>
          <a:bodyPr/>
          <a:lstStyle>
            <a:lvl1pPr marL="0" indent="0">
              <a:buNone/>
              <a:defRPr sz="2400" b="1">
                <a:solidFill>
                  <a:schemeClr val="accent1"/>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8" name="Content Placeholder 2">
            <a:extLst>
              <a:ext uri="{FF2B5EF4-FFF2-40B4-BE49-F238E27FC236}">
                <a16:creationId xmlns:a16="http://schemas.microsoft.com/office/drawing/2014/main" id="{3BAB0271-53AD-B10F-691D-799D4F24AAEC}"/>
              </a:ext>
            </a:extLst>
          </p:cNvPr>
          <p:cNvSpPr>
            <a:spLocks noGrp="1"/>
          </p:cNvSpPr>
          <p:nvPr>
            <p:ph idx="16" hasCustomPrompt="1"/>
          </p:nvPr>
        </p:nvSpPr>
        <p:spPr>
          <a:xfrm>
            <a:off x="838200"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4" name="Content Placeholder 2">
            <a:extLst>
              <a:ext uri="{FF2B5EF4-FFF2-40B4-BE49-F238E27FC236}">
                <a16:creationId xmlns:a16="http://schemas.microsoft.com/office/drawing/2014/main" id="{7B706696-79E7-DE1C-5550-3882F00E531D}"/>
              </a:ext>
            </a:extLst>
          </p:cNvPr>
          <p:cNvSpPr>
            <a:spLocks noGrp="1"/>
          </p:cNvSpPr>
          <p:nvPr>
            <p:ph sz="half" idx="17" hasCustomPrompt="1"/>
          </p:nvPr>
        </p:nvSpPr>
        <p:spPr>
          <a:xfrm>
            <a:off x="4397315" y="1825625"/>
            <a:ext cx="3397370" cy="574675"/>
          </a:xfrm>
        </p:spPr>
        <p:txBody>
          <a:bodyPr/>
          <a:lstStyle>
            <a:lvl1pPr marL="0" indent="0">
              <a:buNone/>
              <a:defRPr sz="2400" b="1">
                <a:solidFill>
                  <a:schemeClr val="accent2"/>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1" name="Content Placeholder 2">
            <a:extLst>
              <a:ext uri="{FF2B5EF4-FFF2-40B4-BE49-F238E27FC236}">
                <a16:creationId xmlns:a16="http://schemas.microsoft.com/office/drawing/2014/main" id="{035AC1DA-1A1E-CDA9-10C7-A8AEBEFA603E}"/>
              </a:ext>
            </a:extLst>
          </p:cNvPr>
          <p:cNvSpPr>
            <a:spLocks noGrp="1"/>
          </p:cNvSpPr>
          <p:nvPr>
            <p:ph idx="18" hasCustomPrompt="1"/>
          </p:nvPr>
        </p:nvSpPr>
        <p:spPr>
          <a:xfrm>
            <a:off x="4397315"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12" name="Content Placeholder 2">
            <a:extLst>
              <a:ext uri="{FF2B5EF4-FFF2-40B4-BE49-F238E27FC236}">
                <a16:creationId xmlns:a16="http://schemas.microsoft.com/office/drawing/2014/main" id="{1FB9BD00-D97A-187C-8952-F7F01A778015}"/>
              </a:ext>
            </a:extLst>
          </p:cNvPr>
          <p:cNvSpPr>
            <a:spLocks noGrp="1"/>
          </p:cNvSpPr>
          <p:nvPr>
            <p:ph sz="half" idx="19" hasCustomPrompt="1"/>
          </p:nvPr>
        </p:nvSpPr>
        <p:spPr>
          <a:xfrm>
            <a:off x="7956430" y="1825625"/>
            <a:ext cx="3397370" cy="574675"/>
          </a:xfrm>
        </p:spPr>
        <p:txBody>
          <a:bodyPr/>
          <a:lstStyle>
            <a:lvl1pPr marL="0" indent="0">
              <a:buNone/>
              <a:defRPr sz="2400" b="1">
                <a:solidFill>
                  <a:schemeClr val="accent5"/>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3" name="Content Placeholder 2">
            <a:extLst>
              <a:ext uri="{FF2B5EF4-FFF2-40B4-BE49-F238E27FC236}">
                <a16:creationId xmlns:a16="http://schemas.microsoft.com/office/drawing/2014/main" id="{80523742-21F3-F7BD-02A4-39FBEBFCB3BD}"/>
              </a:ext>
            </a:extLst>
          </p:cNvPr>
          <p:cNvSpPr>
            <a:spLocks noGrp="1"/>
          </p:cNvSpPr>
          <p:nvPr>
            <p:ph idx="20" hasCustomPrompt="1"/>
          </p:nvPr>
        </p:nvSpPr>
        <p:spPr>
          <a:xfrm>
            <a:off x="7956430"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2" name="Title 1">
            <a:extLst>
              <a:ext uri="{FF2B5EF4-FFF2-40B4-BE49-F238E27FC236}">
                <a16:creationId xmlns:a16="http://schemas.microsoft.com/office/drawing/2014/main" id="{1508A028-797F-231A-AAC8-D0E5DEABAF62}"/>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5" name="Text Placeholder 3">
            <a:extLst>
              <a:ext uri="{FF2B5EF4-FFF2-40B4-BE49-F238E27FC236}">
                <a16:creationId xmlns:a16="http://schemas.microsoft.com/office/drawing/2014/main" id="{2272043B-F85E-09BB-7A58-100E4FFED67F}"/>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07521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Line">
            <a:extLst>
              <a:ext uri="{FF2B5EF4-FFF2-40B4-BE49-F238E27FC236}">
                <a16:creationId xmlns:a16="http://schemas.microsoft.com/office/drawing/2014/main" id="{E26E8AB6-AD8A-B4A4-8E9C-F29159EE2BC4}"/>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rot="10800000" flipH="1" flipV="1">
            <a:off x="4462818" y="567791"/>
            <a:ext cx="13317326" cy="7111884"/>
          </a:xfrm>
          <a:prstGeom prst="rect">
            <a:avLst/>
          </a:prstGeom>
        </p:spPr>
      </p:pic>
      <p:sp>
        <p:nvSpPr>
          <p:cNvPr id="3" name="Text Placeholder 2">
            <a:extLst>
              <a:ext uri="{FF2B5EF4-FFF2-40B4-BE49-F238E27FC236}">
                <a16:creationId xmlns:a16="http://schemas.microsoft.com/office/drawing/2014/main" id="{5E98C83A-DFBD-40AF-B338-896A3DB44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D099F6-FC68-CF67-89FF-AB823AD156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E71718A-00D1-FF6B-1CE3-941B0C5531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C80B5A-CDB6-2905-F14C-775BBD17F5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FBECBCF-1B94-F01E-824D-006C5B0B13DE}"/>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7" name="Text Placeholder 3">
            <a:extLst>
              <a:ext uri="{FF2B5EF4-FFF2-40B4-BE49-F238E27FC236}">
                <a16:creationId xmlns:a16="http://schemas.microsoft.com/office/drawing/2014/main" id="{F9D13EFE-2D6F-EE20-FDD6-95AA0860F885}"/>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3030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 and Out graphic">
    <p:spTree>
      <p:nvGrpSpPr>
        <p:cNvPr id="1" name=""/>
        <p:cNvGrpSpPr/>
        <p:nvPr/>
      </p:nvGrpSpPr>
      <p:grpSpPr>
        <a:xfrm>
          <a:off x="0" y="0"/>
          <a:ext cx="0" cy="0"/>
          <a:chOff x="0" y="0"/>
          <a:chExt cx="0" cy="0"/>
        </a:xfrm>
      </p:grpSpPr>
      <p:pic>
        <p:nvPicPr>
          <p:cNvPr id="25" name="Phone line" descr="A screenshot of a computer screen&#10;&#10;Description automatically generated">
            <a:extLst>
              <a:ext uri="{FF2B5EF4-FFF2-40B4-BE49-F238E27FC236}">
                <a16:creationId xmlns:a16="http://schemas.microsoft.com/office/drawing/2014/main" id="{AE8D1430-6A50-E426-C476-9876155046AB}"/>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8" name="Phone" descr="A screenshot of a cell phone&#10;&#10;Description automatically generated">
            <a:extLst>
              <a:ext uri="{FF2B5EF4-FFF2-40B4-BE49-F238E27FC236}">
                <a16:creationId xmlns:a16="http://schemas.microsoft.com/office/drawing/2014/main" id="{1BC234D3-3C0E-F5BB-7B5E-E3EBD123C3D2}"/>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5306881" y="2050711"/>
            <a:ext cx="1578238" cy="3220671"/>
          </a:xfrm>
          <a:prstGeom prst="rect">
            <a:avLst/>
          </a:prstGeom>
        </p:spPr>
      </p:pic>
      <p:sp>
        <p:nvSpPr>
          <p:cNvPr id="29" name="Text Placeholder 28">
            <a:extLst>
              <a:ext uri="{FF2B5EF4-FFF2-40B4-BE49-F238E27FC236}">
                <a16:creationId xmlns:a16="http://schemas.microsoft.com/office/drawing/2014/main" id="{D2520A33-B214-484C-F048-221BE6C2FB9B}"/>
              </a:ext>
            </a:extLst>
          </p:cNvPr>
          <p:cNvSpPr>
            <a:spLocks noGrp="1"/>
          </p:cNvSpPr>
          <p:nvPr>
            <p:ph type="body" sz="quarter" idx="10" hasCustomPrompt="1"/>
          </p:nvPr>
        </p:nvSpPr>
        <p:spPr>
          <a:xfrm>
            <a:off x="1334083" y="381000"/>
            <a:ext cx="3209925" cy="801688"/>
          </a:xfrm>
        </p:spPr>
        <p:txBody>
          <a:bodyPr lIns="0" tIns="0" rIns="0" bIns="0" anchor="b">
            <a:noAutofit/>
          </a:bodyPr>
          <a:lstStyle>
            <a:lvl1pPr marL="0" indent="0" algn="r">
              <a:buNone/>
              <a:defRPr sz="3200" b="1">
                <a:latin typeface="Poppins" panose="00000500000000000000" pitchFamily="2" charset="0"/>
                <a:cs typeface="Poppins" panose="00000500000000000000" pitchFamily="2" charset="0"/>
              </a:defRPr>
            </a:lvl1pPr>
            <a:lvl2pPr>
              <a:defRPr sz="3200" b="1">
                <a:latin typeface="Poppins" panose="00000500000000000000" pitchFamily="2" charset="0"/>
                <a:cs typeface="Poppins" panose="00000500000000000000" pitchFamily="2" charset="0"/>
              </a:defRPr>
            </a:lvl2pPr>
            <a:lvl3pPr>
              <a:defRPr sz="3200" b="1">
                <a:latin typeface="Poppins" panose="00000500000000000000" pitchFamily="2" charset="0"/>
                <a:cs typeface="Poppins" panose="00000500000000000000" pitchFamily="2" charset="0"/>
              </a:defRPr>
            </a:lvl3pPr>
            <a:lvl4pPr>
              <a:defRPr sz="3200" b="1">
                <a:latin typeface="Poppins" panose="00000500000000000000" pitchFamily="2" charset="0"/>
                <a:cs typeface="Poppins" panose="00000500000000000000" pitchFamily="2" charset="0"/>
              </a:defRPr>
            </a:lvl4pPr>
            <a:lvl5pPr>
              <a:defRPr sz="3200" b="1">
                <a:latin typeface="Poppins" panose="00000500000000000000" pitchFamily="2" charset="0"/>
                <a:cs typeface="Poppins" panose="00000500000000000000" pitchFamily="2" charset="0"/>
              </a:defRPr>
            </a:lvl5pPr>
          </a:lstStyle>
          <a:p>
            <a:pPr lvl="0"/>
            <a:r>
              <a:rPr lang="en-GB"/>
              <a:t>Money in</a:t>
            </a:r>
          </a:p>
        </p:txBody>
      </p:sp>
      <p:sp>
        <p:nvSpPr>
          <p:cNvPr id="31" name="Text Placeholder 28">
            <a:extLst>
              <a:ext uri="{FF2B5EF4-FFF2-40B4-BE49-F238E27FC236}">
                <a16:creationId xmlns:a16="http://schemas.microsoft.com/office/drawing/2014/main" id="{8727B023-4D95-6175-29B8-14723A85B945}"/>
              </a:ext>
            </a:extLst>
          </p:cNvPr>
          <p:cNvSpPr>
            <a:spLocks noGrp="1"/>
          </p:cNvSpPr>
          <p:nvPr>
            <p:ph type="body" sz="quarter" idx="11" hasCustomPrompt="1"/>
          </p:nvPr>
        </p:nvSpPr>
        <p:spPr>
          <a:xfrm>
            <a:off x="7647992" y="374304"/>
            <a:ext cx="3209925" cy="801688"/>
          </a:xfrm>
        </p:spPr>
        <p:txBody>
          <a:bodyPr lIns="0" tIns="0" rIns="0" bIns="0" anchor="b">
            <a:noAutofit/>
          </a:bodyPr>
          <a:lstStyle>
            <a:lvl1pPr marL="0" indent="0" algn="l">
              <a:buNone/>
              <a:defRPr sz="3200" b="1">
                <a:latin typeface="Poppins" panose="00000500000000000000" pitchFamily="2" charset="0"/>
                <a:cs typeface="Poppins" panose="00000500000000000000" pitchFamily="2" charset="0"/>
              </a:defRPr>
            </a:lvl1pPr>
            <a:lvl2pPr>
              <a:defRPr sz="3200" b="1">
                <a:latin typeface="Poppins" panose="00000500000000000000" pitchFamily="2" charset="0"/>
                <a:cs typeface="Poppins" panose="00000500000000000000" pitchFamily="2" charset="0"/>
              </a:defRPr>
            </a:lvl2pPr>
            <a:lvl3pPr>
              <a:defRPr sz="3200" b="1">
                <a:latin typeface="Poppins" panose="00000500000000000000" pitchFamily="2" charset="0"/>
                <a:cs typeface="Poppins" panose="00000500000000000000" pitchFamily="2" charset="0"/>
              </a:defRPr>
            </a:lvl3pPr>
            <a:lvl4pPr>
              <a:defRPr sz="3200" b="1">
                <a:latin typeface="Poppins" panose="00000500000000000000" pitchFamily="2" charset="0"/>
                <a:cs typeface="Poppins" panose="00000500000000000000" pitchFamily="2" charset="0"/>
              </a:defRPr>
            </a:lvl4pPr>
            <a:lvl5pPr>
              <a:defRPr sz="3200" b="1">
                <a:latin typeface="Poppins" panose="00000500000000000000" pitchFamily="2" charset="0"/>
                <a:cs typeface="Poppins" panose="00000500000000000000" pitchFamily="2" charset="0"/>
              </a:defRPr>
            </a:lvl5pPr>
          </a:lstStyle>
          <a:p>
            <a:pPr lvl="0"/>
            <a:r>
              <a:rPr lang="en-GB"/>
              <a:t>Money out</a:t>
            </a:r>
          </a:p>
        </p:txBody>
      </p:sp>
      <p:sp>
        <p:nvSpPr>
          <p:cNvPr id="36" name="Text Placeholder 35">
            <a:extLst>
              <a:ext uri="{FF2B5EF4-FFF2-40B4-BE49-F238E27FC236}">
                <a16:creationId xmlns:a16="http://schemas.microsoft.com/office/drawing/2014/main" id="{095DF877-8101-07C3-116E-EC14CB5D8A0C}"/>
              </a:ext>
            </a:extLst>
          </p:cNvPr>
          <p:cNvSpPr>
            <a:spLocks noGrp="1"/>
          </p:cNvSpPr>
          <p:nvPr>
            <p:ph type="body" sz="quarter" idx="12" hasCustomPrompt="1"/>
          </p:nvPr>
        </p:nvSpPr>
        <p:spPr>
          <a:xfrm>
            <a:off x="5291573" y="997931"/>
            <a:ext cx="1659861" cy="683469"/>
          </a:xfrm>
        </p:spPr>
        <p:txBody>
          <a:bodyPr>
            <a:noAutofit/>
          </a:bodyPr>
          <a:lstStyle>
            <a:lvl1pPr marL="0" indent="0" algn="l">
              <a:buNone/>
              <a:defRPr sz="1400" b="1" i="0"/>
            </a:lvl1pPr>
            <a:lvl2pPr>
              <a:defRPr sz="1600"/>
            </a:lvl2pPr>
            <a:lvl3pPr>
              <a:defRPr sz="1600"/>
            </a:lvl3pPr>
            <a:lvl4pPr>
              <a:defRPr sz="1600"/>
            </a:lvl4pPr>
            <a:lvl5pPr>
              <a:defRPr sz="1600"/>
            </a:lvl5pPr>
          </a:lstStyle>
          <a:p>
            <a:pPr algn="ctr"/>
            <a:r>
              <a:rPr lang="en-GB" sz="1800" b="1" i="1" u="none" strike="noStrike">
                <a:solidFill>
                  <a:srgbClr val="170C47"/>
                </a:solidFill>
                <a:effectLst/>
                <a:latin typeface="Open Sans" panose="020B0606030504020204" pitchFamily="34" charset="0"/>
              </a:rPr>
              <a:t>Arrange and manage care &amp; support</a:t>
            </a:r>
            <a:r>
              <a:rPr lang="en-GB" sz="1800" b="0" i="0">
                <a:solidFill>
                  <a:srgbClr val="000000"/>
                </a:solidFill>
                <a:effectLst/>
                <a:latin typeface="Open Sans" panose="020B0606030504020204" pitchFamily="34" charset="0"/>
              </a:rPr>
              <a:t>​</a:t>
            </a:r>
            <a:endParaRPr lang="en-US" cap="none" baseline="-25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 Placeholder 39">
            <a:extLst>
              <a:ext uri="{FF2B5EF4-FFF2-40B4-BE49-F238E27FC236}">
                <a16:creationId xmlns:a16="http://schemas.microsoft.com/office/drawing/2014/main" id="{49F1415B-6343-4911-FB91-BB318CC3FFF1}"/>
              </a:ext>
            </a:extLst>
          </p:cNvPr>
          <p:cNvSpPr>
            <a:spLocks noGrp="1"/>
          </p:cNvSpPr>
          <p:nvPr>
            <p:ph type="body" sz="quarter" idx="13"/>
          </p:nvPr>
        </p:nvSpPr>
        <p:spPr>
          <a:xfrm>
            <a:off x="418446" y="1356487"/>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3" name="Text Placeholder 39">
            <a:extLst>
              <a:ext uri="{FF2B5EF4-FFF2-40B4-BE49-F238E27FC236}">
                <a16:creationId xmlns:a16="http://schemas.microsoft.com/office/drawing/2014/main" id="{CEC27C7F-4896-904A-CEFE-8EECBEB06978}"/>
              </a:ext>
            </a:extLst>
          </p:cNvPr>
          <p:cNvSpPr>
            <a:spLocks noGrp="1"/>
          </p:cNvSpPr>
          <p:nvPr>
            <p:ph type="body" sz="quarter" idx="14"/>
          </p:nvPr>
        </p:nvSpPr>
        <p:spPr>
          <a:xfrm>
            <a:off x="418446" y="2352044"/>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4" name="Text Placeholder 39">
            <a:extLst>
              <a:ext uri="{FF2B5EF4-FFF2-40B4-BE49-F238E27FC236}">
                <a16:creationId xmlns:a16="http://schemas.microsoft.com/office/drawing/2014/main" id="{3FBCECD7-F8F4-72FA-4B03-BDF5B477FDDF}"/>
              </a:ext>
            </a:extLst>
          </p:cNvPr>
          <p:cNvSpPr>
            <a:spLocks noGrp="1"/>
          </p:cNvSpPr>
          <p:nvPr>
            <p:ph type="body" sz="quarter" idx="15"/>
          </p:nvPr>
        </p:nvSpPr>
        <p:spPr>
          <a:xfrm>
            <a:off x="418446" y="3347601"/>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5" name="Text Placeholder 39">
            <a:extLst>
              <a:ext uri="{FF2B5EF4-FFF2-40B4-BE49-F238E27FC236}">
                <a16:creationId xmlns:a16="http://schemas.microsoft.com/office/drawing/2014/main" id="{9DC43013-2D4F-146E-E4F6-E78834974557}"/>
              </a:ext>
            </a:extLst>
          </p:cNvPr>
          <p:cNvSpPr>
            <a:spLocks noGrp="1"/>
          </p:cNvSpPr>
          <p:nvPr>
            <p:ph type="body" sz="quarter" idx="16"/>
          </p:nvPr>
        </p:nvSpPr>
        <p:spPr>
          <a:xfrm>
            <a:off x="408627" y="4376734"/>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6" name="Text Placeholder 39">
            <a:extLst>
              <a:ext uri="{FF2B5EF4-FFF2-40B4-BE49-F238E27FC236}">
                <a16:creationId xmlns:a16="http://schemas.microsoft.com/office/drawing/2014/main" id="{0DA4F7EC-628B-1A67-3C5F-B9B898E68F0B}"/>
              </a:ext>
            </a:extLst>
          </p:cNvPr>
          <p:cNvSpPr>
            <a:spLocks noGrp="1"/>
          </p:cNvSpPr>
          <p:nvPr>
            <p:ph type="body" sz="quarter" idx="17"/>
          </p:nvPr>
        </p:nvSpPr>
        <p:spPr>
          <a:xfrm>
            <a:off x="408627" y="5335392"/>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7" name="Text Placeholder 39">
            <a:extLst>
              <a:ext uri="{FF2B5EF4-FFF2-40B4-BE49-F238E27FC236}">
                <a16:creationId xmlns:a16="http://schemas.microsoft.com/office/drawing/2014/main" id="{DAF73551-1A7C-EA6D-D505-D521146E73C4}"/>
              </a:ext>
            </a:extLst>
          </p:cNvPr>
          <p:cNvSpPr>
            <a:spLocks noGrp="1"/>
          </p:cNvSpPr>
          <p:nvPr>
            <p:ph type="body" sz="quarter" idx="18"/>
          </p:nvPr>
        </p:nvSpPr>
        <p:spPr>
          <a:xfrm>
            <a:off x="9189228" y="532461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48" name="Text Placeholder 39">
            <a:extLst>
              <a:ext uri="{FF2B5EF4-FFF2-40B4-BE49-F238E27FC236}">
                <a16:creationId xmlns:a16="http://schemas.microsoft.com/office/drawing/2014/main" id="{386A7A5C-6F41-D15E-7DE0-F03843AD6722}"/>
              </a:ext>
            </a:extLst>
          </p:cNvPr>
          <p:cNvSpPr>
            <a:spLocks noGrp="1"/>
          </p:cNvSpPr>
          <p:nvPr>
            <p:ph type="body" sz="quarter" idx="19"/>
          </p:nvPr>
        </p:nvSpPr>
        <p:spPr>
          <a:xfrm>
            <a:off x="9174480" y="433401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2" name="Text Placeholder 39">
            <a:extLst>
              <a:ext uri="{FF2B5EF4-FFF2-40B4-BE49-F238E27FC236}">
                <a16:creationId xmlns:a16="http://schemas.microsoft.com/office/drawing/2014/main" id="{3B1B2BD0-F064-80C2-DBF2-E5CAF00AC748}"/>
              </a:ext>
            </a:extLst>
          </p:cNvPr>
          <p:cNvSpPr>
            <a:spLocks noGrp="1"/>
          </p:cNvSpPr>
          <p:nvPr>
            <p:ph type="body" sz="quarter" idx="20"/>
          </p:nvPr>
        </p:nvSpPr>
        <p:spPr>
          <a:xfrm>
            <a:off x="9162139" y="3334022"/>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3" name="Text Placeholder 39">
            <a:extLst>
              <a:ext uri="{FF2B5EF4-FFF2-40B4-BE49-F238E27FC236}">
                <a16:creationId xmlns:a16="http://schemas.microsoft.com/office/drawing/2014/main" id="{F36E98B4-003E-1FA0-FCF6-5F360FDA907A}"/>
              </a:ext>
            </a:extLst>
          </p:cNvPr>
          <p:cNvSpPr>
            <a:spLocks noGrp="1"/>
          </p:cNvSpPr>
          <p:nvPr>
            <p:ph type="body" sz="quarter" idx="21"/>
          </p:nvPr>
        </p:nvSpPr>
        <p:spPr>
          <a:xfrm>
            <a:off x="9174480" y="233528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4" name="Text Placeholder 39">
            <a:extLst>
              <a:ext uri="{FF2B5EF4-FFF2-40B4-BE49-F238E27FC236}">
                <a16:creationId xmlns:a16="http://schemas.microsoft.com/office/drawing/2014/main" id="{A8114D3F-5356-6A25-AD35-249B4FCC30AB}"/>
              </a:ext>
            </a:extLst>
          </p:cNvPr>
          <p:cNvSpPr>
            <a:spLocks noGrp="1"/>
          </p:cNvSpPr>
          <p:nvPr>
            <p:ph type="body" sz="quarter" idx="22"/>
          </p:nvPr>
        </p:nvSpPr>
        <p:spPr>
          <a:xfrm>
            <a:off x="9181244" y="1354375"/>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Tree>
    <p:extLst>
      <p:ext uri="{BB962C8B-B14F-4D97-AF65-F5344CB8AC3E}">
        <p14:creationId xmlns:p14="http://schemas.microsoft.com/office/powerpoint/2010/main" val="97509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509F754-1AAF-43F7-CA75-355D8D8E31E6}"/>
              </a:ext>
              <a:ext uri="{C183D7F6-B498-43B3-948B-1728B52AA6E4}">
                <adec:decorative xmlns:adec="http://schemas.microsoft.com/office/drawing/2017/decorative" val="1"/>
              </a:ext>
            </a:extLst>
          </p:cNvPr>
          <p:cNvGrpSpPr>
            <a:grpSpLocks noGrp="1" noUngrp="1" noRot="1" noMove="1" noResize="1"/>
          </p:cNvGrpSpPr>
          <p:nvPr userDrawn="1"/>
        </p:nvGrpSpPr>
        <p:grpSpPr>
          <a:xfrm>
            <a:off x="1128096" y="1687883"/>
            <a:ext cx="9378501" cy="2410190"/>
            <a:chOff x="1320120" y="2020391"/>
            <a:chExt cx="9378501" cy="2410190"/>
          </a:xfrm>
        </p:grpSpPr>
        <p:sp>
          <p:nvSpPr>
            <p:cNvPr id="7" name="Freeform: Shape 7" descr="timeline ">
              <a:extLst>
                <a:ext uri="{FF2B5EF4-FFF2-40B4-BE49-F238E27FC236}">
                  <a16:creationId xmlns:a16="http://schemas.microsoft.com/office/drawing/2014/main" id="{16A08077-7125-9AB4-9F9C-A26B601A85A4}"/>
                </a:ext>
              </a:extLst>
            </p:cNvPr>
            <p:cNvSpPr>
              <a:spLocks noGrp="1" noRot="1" noMove="1" noResize="1" noEditPoints="1" noAdjustHandles="1" noChangeArrowheads="1" noChangeShapeType="1"/>
            </p:cNvSpPr>
            <p:nvPr/>
          </p:nvSpPr>
          <p:spPr>
            <a:xfrm flipH="1" flipV="1">
              <a:off x="1392439" y="2020391"/>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0">
                  <a:schemeClr val="accent1"/>
                </a:gs>
                <a:gs pos="92000">
                  <a:schemeClr val="accent2"/>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accent2"/>
                </a:solidFill>
              </a:endParaRPr>
            </a:p>
          </p:txBody>
        </p:sp>
        <p:sp>
          <p:nvSpPr>
            <p:cNvPr id="8" name="Oval 7" descr="timeline endpoints">
              <a:extLst>
                <a:ext uri="{FF2B5EF4-FFF2-40B4-BE49-F238E27FC236}">
                  <a16:creationId xmlns:a16="http://schemas.microsoft.com/office/drawing/2014/main" id="{2F06F55A-655D-4E99-E524-4B3D601D17C3}"/>
                </a:ext>
              </a:extLst>
            </p:cNvPr>
            <p:cNvSpPr>
              <a:spLocks noGrp="1" noRot="1" noMove="1" noResize="1" noEditPoints="1" noAdjustHandles="1" noChangeArrowheads="1" noChangeShapeType="1"/>
            </p:cNvSpPr>
            <p:nvPr/>
          </p:nvSpPr>
          <p:spPr>
            <a:xfrm>
              <a:off x="1320120" y="3149771"/>
              <a:ext cx="218092" cy="218092"/>
            </a:xfrm>
            <a:prstGeom prst="ellipse">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timeline endpoints">
              <a:extLst>
                <a:ext uri="{FF2B5EF4-FFF2-40B4-BE49-F238E27FC236}">
                  <a16:creationId xmlns:a16="http://schemas.microsoft.com/office/drawing/2014/main" id="{A7280CE6-604F-55AE-41F5-39314004A80D}"/>
                </a:ext>
              </a:extLst>
            </p:cNvPr>
            <p:cNvSpPr>
              <a:spLocks noGrp="1" noRot="1" noMove="1" noResize="1" noEditPoints="1" noAdjustHandles="1" noChangeArrowheads="1" noChangeShapeType="1"/>
            </p:cNvSpPr>
            <p:nvPr/>
          </p:nvSpPr>
          <p:spPr>
            <a:xfrm>
              <a:off x="10480529" y="3149771"/>
              <a:ext cx="218092" cy="218092"/>
            </a:xfrm>
            <a:prstGeom prst="ellipse">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grpSp>
      <p:sp>
        <p:nvSpPr>
          <p:cNvPr id="22" name="Title 1">
            <a:extLst>
              <a:ext uri="{FF2B5EF4-FFF2-40B4-BE49-F238E27FC236}">
                <a16:creationId xmlns:a16="http://schemas.microsoft.com/office/drawing/2014/main" id="{975A9CF4-6F55-986D-0C40-CCF3B25E994C}"/>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2" name="Text Placeholder 40">
            <a:extLst>
              <a:ext uri="{FF2B5EF4-FFF2-40B4-BE49-F238E27FC236}">
                <a16:creationId xmlns:a16="http://schemas.microsoft.com/office/drawing/2014/main" id="{3D239B5F-8034-2DFE-57B3-42492DE32534}"/>
              </a:ext>
            </a:extLst>
          </p:cNvPr>
          <p:cNvSpPr>
            <a:spLocks noGrp="1"/>
          </p:cNvSpPr>
          <p:nvPr>
            <p:ph type="body" sz="quarter" idx="12" hasCustomPrompt="1"/>
          </p:nvPr>
        </p:nvSpPr>
        <p:spPr>
          <a:xfrm>
            <a:off x="1456585" y="4036399"/>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5" name="Text Placeholder 44">
            <a:extLst>
              <a:ext uri="{FF2B5EF4-FFF2-40B4-BE49-F238E27FC236}">
                <a16:creationId xmlns:a16="http://schemas.microsoft.com/office/drawing/2014/main" id="{D023E15F-A9BD-3817-BBFE-5A36F61F94E4}"/>
              </a:ext>
            </a:extLst>
          </p:cNvPr>
          <p:cNvSpPr>
            <a:spLocks noGrp="1"/>
          </p:cNvSpPr>
          <p:nvPr>
            <p:ph type="body" sz="quarter" idx="13"/>
          </p:nvPr>
        </p:nvSpPr>
        <p:spPr>
          <a:xfrm>
            <a:off x="1457325" y="4886325"/>
            <a:ext cx="1976438" cy="1257300"/>
          </a:xfrm>
        </p:spPr>
        <p:txBody>
          <a:bodyPr/>
          <a:lstStyle>
            <a:lvl1pPr marL="0" indent="0">
              <a:buNone/>
              <a:defRPr sz="1200"/>
            </a:lvl1pPr>
          </a:lstStyle>
          <a:p>
            <a:pPr lvl="0"/>
            <a:r>
              <a:rPr lang="en-GB"/>
              <a:t>Click to edit Master text styles</a:t>
            </a:r>
          </a:p>
        </p:txBody>
      </p:sp>
      <p:sp>
        <p:nvSpPr>
          <p:cNvPr id="46" name="Text Placeholder 40">
            <a:extLst>
              <a:ext uri="{FF2B5EF4-FFF2-40B4-BE49-F238E27FC236}">
                <a16:creationId xmlns:a16="http://schemas.microsoft.com/office/drawing/2014/main" id="{D35EFAC3-6435-8416-9F72-1DAF2134689B}"/>
              </a:ext>
            </a:extLst>
          </p:cNvPr>
          <p:cNvSpPr>
            <a:spLocks noGrp="1"/>
          </p:cNvSpPr>
          <p:nvPr>
            <p:ph type="body" sz="quarter" idx="14" hasCustomPrompt="1"/>
          </p:nvPr>
        </p:nvSpPr>
        <p:spPr>
          <a:xfrm>
            <a:off x="3766368"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7" name="Text Placeholder 44">
            <a:extLst>
              <a:ext uri="{FF2B5EF4-FFF2-40B4-BE49-F238E27FC236}">
                <a16:creationId xmlns:a16="http://schemas.microsoft.com/office/drawing/2014/main" id="{A054D258-6E94-101D-62D6-EB5DEF573EFF}"/>
              </a:ext>
            </a:extLst>
          </p:cNvPr>
          <p:cNvSpPr>
            <a:spLocks noGrp="1"/>
          </p:cNvSpPr>
          <p:nvPr>
            <p:ph type="body" sz="quarter" idx="15"/>
          </p:nvPr>
        </p:nvSpPr>
        <p:spPr>
          <a:xfrm>
            <a:off x="3767108" y="4877360"/>
            <a:ext cx="1976438" cy="1257300"/>
          </a:xfrm>
        </p:spPr>
        <p:txBody>
          <a:bodyPr/>
          <a:lstStyle>
            <a:lvl1pPr marL="0" indent="0">
              <a:buNone/>
              <a:defRPr sz="1200"/>
            </a:lvl1pPr>
          </a:lstStyle>
          <a:p>
            <a:pPr lvl="0"/>
            <a:r>
              <a:rPr lang="en-GB"/>
              <a:t>Click to edit Master text styles</a:t>
            </a:r>
          </a:p>
        </p:txBody>
      </p:sp>
      <p:sp>
        <p:nvSpPr>
          <p:cNvPr id="48" name="Text Placeholder 40">
            <a:extLst>
              <a:ext uri="{FF2B5EF4-FFF2-40B4-BE49-F238E27FC236}">
                <a16:creationId xmlns:a16="http://schemas.microsoft.com/office/drawing/2014/main" id="{201F5F90-25D8-12A6-5B8F-3BC6FEC23CF3}"/>
              </a:ext>
            </a:extLst>
          </p:cNvPr>
          <p:cNvSpPr>
            <a:spLocks noGrp="1"/>
          </p:cNvSpPr>
          <p:nvPr>
            <p:ph type="body" sz="quarter" idx="16" hasCustomPrompt="1"/>
          </p:nvPr>
        </p:nvSpPr>
        <p:spPr>
          <a:xfrm>
            <a:off x="6098575"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9" name="Text Placeholder 44">
            <a:extLst>
              <a:ext uri="{FF2B5EF4-FFF2-40B4-BE49-F238E27FC236}">
                <a16:creationId xmlns:a16="http://schemas.microsoft.com/office/drawing/2014/main" id="{9AA4901B-126B-82EF-C305-4CB0E9199D02}"/>
              </a:ext>
            </a:extLst>
          </p:cNvPr>
          <p:cNvSpPr>
            <a:spLocks noGrp="1"/>
          </p:cNvSpPr>
          <p:nvPr>
            <p:ph type="body" sz="quarter" idx="17"/>
          </p:nvPr>
        </p:nvSpPr>
        <p:spPr>
          <a:xfrm>
            <a:off x="6099315" y="4877360"/>
            <a:ext cx="1976438" cy="1257300"/>
          </a:xfrm>
        </p:spPr>
        <p:txBody>
          <a:bodyPr/>
          <a:lstStyle>
            <a:lvl1pPr marL="0" indent="0">
              <a:buNone/>
              <a:defRPr sz="1200"/>
            </a:lvl1pPr>
          </a:lstStyle>
          <a:p>
            <a:pPr lvl="0"/>
            <a:r>
              <a:rPr lang="en-GB"/>
              <a:t>Click to edit Master text styles</a:t>
            </a:r>
          </a:p>
        </p:txBody>
      </p:sp>
      <p:sp>
        <p:nvSpPr>
          <p:cNvPr id="50" name="Text Placeholder 40">
            <a:extLst>
              <a:ext uri="{FF2B5EF4-FFF2-40B4-BE49-F238E27FC236}">
                <a16:creationId xmlns:a16="http://schemas.microsoft.com/office/drawing/2014/main" id="{BE1EE1A0-4030-B753-1491-BCE7859F6B0E}"/>
              </a:ext>
            </a:extLst>
          </p:cNvPr>
          <p:cNvSpPr>
            <a:spLocks noGrp="1"/>
          </p:cNvSpPr>
          <p:nvPr>
            <p:ph type="body" sz="quarter" idx="18" hasCustomPrompt="1"/>
          </p:nvPr>
        </p:nvSpPr>
        <p:spPr>
          <a:xfrm>
            <a:off x="8424892"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51" name="Text Placeholder 44">
            <a:extLst>
              <a:ext uri="{FF2B5EF4-FFF2-40B4-BE49-F238E27FC236}">
                <a16:creationId xmlns:a16="http://schemas.microsoft.com/office/drawing/2014/main" id="{5CBF3C38-BC53-4665-059C-F2C283559292}"/>
              </a:ext>
            </a:extLst>
          </p:cNvPr>
          <p:cNvSpPr>
            <a:spLocks noGrp="1"/>
          </p:cNvSpPr>
          <p:nvPr>
            <p:ph type="body" sz="quarter" idx="19"/>
          </p:nvPr>
        </p:nvSpPr>
        <p:spPr>
          <a:xfrm>
            <a:off x="8425632" y="4877360"/>
            <a:ext cx="1976438" cy="1257300"/>
          </a:xfrm>
        </p:spPr>
        <p:txBody>
          <a:bodyPr/>
          <a:lstStyle>
            <a:lvl1pPr marL="0" indent="0">
              <a:buNone/>
              <a:defRPr sz="1200"/>
            </a:lvl1pPr>
          </a:lstStyle>
          <a:p>
            <a:pPr lvl="0"/>
            <a:r>
              <a:rPr lang="en-GB"/>
              <a:t>Click to edit Master text styles</a:t>
            </a:r>
          </a:p>
        </p:txBody>
      </p:sp>
      <p:sp>
        <p:nvSpPr>
          <p:cNvPr id="26" name="Grey circle">
            <a:extLst>
              <a:ext uri="{FF2B5EF4-FFF2-40B4-BE49-F238E27FC236}">
                <a16:creationId xmlns:a16="http://schemas.microsoft.com/office/drawing/2014/main" id="{DB96606B-6009-DE55-7118-2F7E2ED9B883}"/>
              </a:ext>
            </a:extLst>
          </p:cNvPr>
          <p:cNvSpPr/>
          <p:nvPr userDrawn="1"/>
        </p:nvSpPr>
        <p:spPr>
          <a:xfrm>
            <a:off x="4091478"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Grey circle">
            <a:extLst>
              <a:ext uri="{FF2B5EF4-FFF2-40B4-BE49-F238E27FC236}">
                <a16:creationId xmlns:a16="http://schemas.microsoft.com/office/drawing/2014/main" id="{A72FF7BB-55B0-1C5F-4B3F-9D0599BD605B}"/>
              </a:ext>
            </a:extLst>
          </p:cNvPr>
          <p:cNvSpPr/>
          <p:nvPr userDrawn="1"/>
        </p:nvSpPr>
        <p:spPr>
          <a:xfrm>
            <a:off x="6383808"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Grey circle">
            <a:extLst>
              <a:ext uri="{FF2B5EF4-FFF2-40B4-BE49-F238E27FC236}">
                <a16:creationId xmlns:a16="http://schemas.microsoft.com/office/drawing/2014/main" id="{9CCB0332-2D02-A9FA-4DAC-4A4D3E335F4A}"/>
              </a:ext>
            </a:extLst>
          </p:cNvPr>
          <p:cNvSpPr/>
          <p:nvPr userDrawn="1"/>
        </p:nvSpPr>
        <p:spPr>
          <a:xfrm>
            <a:off x="8688604" y="2312334"/>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Grey circle">
            <a:extLst>
              <a:ext uri="{FF2B5EF4-FFF2-40B4-BE49-F238E27FC236}">
                <a16:creationId xmlns:a16="http://schemas.microsoft.com/office/drawing/2014/main" id="{321ECE68-BA69-C526-67D4-64634B4B212F}"/>
              </a:ext>
            </a:extLst>
          </p:cNvPr>
          <p:cNvSpPr/>
          <p:nvPr userDrawn="1"/>
        </p:nvSpPr>
        <p:spPr>
          <a:xfrm>
            <a:off x="1864374"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Q4">
            <a:extLst>
              <a:ext uri="{FF2B5EF4-FFF2-40B4-BE49-F238E27FC236}">
                <a16:creationId xmlns:a16="http://schemas.microsoft.com/office/drawing/2014/main" id="{82A3B4D0-3EF9-7E1D-4D9E-D0C8BED6C265}"/>
              </a:ext>
            </a:extLst>
          </p:cNvPr>
          <p:cNvSpPr>
            <a:spLocks noGrp="1"/>
          </p:cNvSpPr>
          <p:nvPr>
            <p:ph type="body" sz="quarter" idx="21" hasCustomPrompt="1"/>
          </p:nvPr>
        </p:nvSpPr>
        <p:spPr>
          <a:xfrm>
            <a:off x="8680611" y="2550871"/>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Q4</a:t>
            </a:r>
          </a:p>
        </p:txBody>
      </p:sp>
      <p:sp>
        <p:nvSpPr>
          <p:cNvPr id="55" name="Q3">
            <a:extLst>
              <a:ext uri="{FF2B5EF4-FFF2-40B4-BE49-F238E27FC236}">
                <a16:creationId xmlns:a16="http://schemas.microsoft.com/office/drawing/2014/main" id="{8A53376B-7F61-8DB2-366C-01F332DE436E}"/>
              </a:ext>
            </a:extLst>
          </p:cNvPr>
          <p:cNvSpPr>
            <a:spLocks noGrp="1"/>
          </p:cNvSpPr>
          <p:nvPr>
            <p:ph type="body" sz="quarter" idx="20" hasCustomPrompt="1"/>
          </p:nvPr>
        </p:nvSpPr>
        <p:spPr>
          <a:xfrm>
            <a:off x="6375815"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Q3</a:t>
            </a:r>
          </a:p>
        </p:txBody>
      </p:sp>
      <p:sp>
        <p:nvSpPr>
          <p:cNvPr id="41" name="Q2">
            <a:extLst>
              <a:ext uri="{FF2B5EF4-FFF2-40B4-BE49-F238E27FC236}">
                <a16:creationId xmlns:a16="http://schemas.microsoft.com/office/drawing/2014/main" id="{5B563A15-F2C1-25EF-1D78-DD76D3949825}"/>
              </a:ext>
            </a:extLst>
          </p:cNvPr>
          <p:cNvSpPr>
            <a:spLocks noGrp="1"/>
          </p:cNvSpPr>
          <p:nvPr>
            <p:ph type="body" sz="quarter" idx="11" hasCustomPrompt="1"/>
          </p:nvPr>
        </p:nvSpPr>
        <p:spPr>
          <a:xfrm>
            <a:off x="4083485"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Q2</a:t>
            </a:r>
          </a:p>
        </p:txBody>
      </p:sp>
      <p:sp>
        <p:nvSpPr>
          <p:cNvPr id="61" name="Q1">
            <a:extLst>
              <a:ext uri="{FF2B5EF4-FFF2-40B4-BE49-F238E27FC236}">
                <a16:creationId xmlns:a16="http://schemas.microsoft.com/office/drawing/2014/main" id="{D930ED4E-3951-CE67-0F9A-1F3F66283890}"/>
              </a:ext>
            </a:extLst>
          </p:cNvPr>
          <p:cNvSpPr>
            <a:spLocks noGrp="1"/>
          </p:cNvSpPr>
          <p:nvPr>
            <p:ph type="body" sz="quarter" idx="22" hasCustomPrompt="1"/>
          </p:nvPr>
        </p:nvSpPr>
        <p:spPr>
          <a:xfrm>
            <a:off x="1865906"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Q1</a:t>
            </a:r>
          </a:p>
        </p:txBody>
      </p:sp>
      <p:sp>
        <p:nvSpPr>
          <p:cNvPr id="2" name="Text Placeholder 3">
            <a:extLst>
              <a:ext uri="{FF2B5EF4-FFF2-40B4-BE49-F238E27FC236}">
                <a16:creationId xmlns:a16="http://schemas.microsoft.com/office/drawing/2014/main" id="{A438EA91-249C-6B1F-EAF8-974527CA34FA}"/>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24350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D7EA7A-4C6B-FF07-87EF-DAEBD51E3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Header</a:t>
            </a:r>
          </a:p>
        </p:txBody>
      </p:sp>
      <p:sp>
        <p:nvSpPr>
          <p:cNvPr id="3" name="Text Placeholder 2">
            <a:extLst>
              <a:ext uri="{FF2B5EF4-FFF2-40B4-BE49-F238E27FC236}">
                <a16:creationId xmlns:a16="http://schemas.microsoft.com/office/drawing/2014/main" id="{7F12C504-ACD4-2B21-17B1-B4864FB78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  Poppins Medium</a:t>
            </a:r>
          </a:p>
          <a:p>
            <a:pPr lvl="0"/>
            <a:endParaRPr lang="en-GB"/>
          </a:p>
        </p:txBody>
      </p:sp>
      <p:sp>
        <p:nvSpPr>
          <p:cNvPr id="4" name="Date Placeholder 3">
            <a:extLst>
              <a:ext uri="{FF2B5EF4-FFF2-40B4-BE49-F238E27FC236}">
                <a16:creationId xmlns:a16="http://schemas.microsoft.com/office/drawing/2014/main" id="{22CAF917-5542-5123-5A7A-1442C904A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B49D1A-A3D2-44A5-B157-47A661E9D3BD}" type="datetimeFigureOut">
              <a:rPr lang="en-GB" smtClean="0"/>
              <a:t>03/10/2025</a:t>
            </a:fld>
            <a:endParaRPr lang="en-GB"/>
          </a:p>
        </p:txBody>
      </p:sp>
      <p:sp>
        <p:nvSpPr>
          <p:cNvPr id="5" name="Footer Placeholder 4">
            <a:extLst>
              <a:ext uri="{FF2B5EF4-FFF2-40B4-BE49-F238E27FC236}">
                <a16:creationId xmlns:a16="http://schemas.microsoft.com/office/drawing/2014/main" id="{38F02C7B-B0E0-9B3E-2BD1-8C73D13A3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770EEE0-92F8-CA42-E5FA-2054A5A20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6099FC-4D03-4B5F-B591-08B39831E07E}" type="slidenum">
              <a:rPr lang="en-GB" smtClean="0"/>
              <a:t>‹#›</a:t>
            </a:fld>
            <a:endParaRPr lang="en-GB"/>
          </a:p>
        </p:txBody>
      </p:sp>
    </p:spTree>
    <p:extLst>
      <p:ext uri="{BB962C8B-B14F-4D97-AF65-F5344CB8AC3E}">
        <p14:creationId xmlns:p14="http://schemas.microsoft.com/office/powerpoint/2010/main" val="141209109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61" r:id="rId4"/>
    <p:sldLayoutId id="2147483652" r:id="rId5"/>
    <p:sldLayoutId id="2147483664" r:id="rId6"/>
    <p:sldLayoutId id="2147483653" r:id="rId7"/>
    <p:sldLayoutId id="2147483671" r:id="rId8"/>
    <p:sldLayoutId id="2147483670" r:id="rId9"/>
    <p:sldLayoutId id="2147483669" r:id="rId10"/>
    <p:sldLayoutId id="2147483673" r:id="rId11"/>
    <p:sldLayoutId id="2147483672" r:id="rId12"/>
    <p:sldLayoutId id="2147483674" r:id="rId13"/>
  </p:sldLayoutIdLst>
  <p:txStyles>
    <p:title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video" Target="https://www.youtube.com/embed/2w77aSAoyDs?start=2&amp;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f you cannot move or edit">
            <a:extLst>
              <a:ext uri="{FF2B5EF4-FFF2-40B4-BE49-F238E27FC236}">
                <a16:creationId xmlns:a16="http://schemas.microsoft.com/office/drawing/2014/main" id="{652A487B-1701-C427-39ED-27153ECC710D}"/>
              </a:ext>
            </a:extLst>
          </p:cNvPr>
          <p:cNvSpPr txBox="1">
            <a:spLocks/>
          </p:cNvSpPr>
          <p:nvPr/>
        </p:nvSpPr>
        <p:spPr>
          <a:xfrm>
            <a:off x="354330" y="1422084"/>
            <a:ext cx="11704320" cy="502356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This is a template slide deck to use when presenting Virtual Wallet to INDIVIDUALS.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t>There are separate template slide decks to use when presenting to your colleagues and PAs/Providers.  Go to: myvirtualwallet.co.uk</a:t>
            </a:r>
            <a:r>
              <a:rPr lang="en-GB" sz="2000" b="1"/>
              <a:t> &gt; </a:t>
            </a:r>
            <a:r>
              <a:rPr lang="en-GB" sz="2000"/>
              <a:t>Support Hub </a:t>
            </a:r>
            <a:r>
              <a:rPr lang="en-GB" sz="2000" b="1"/>
              <a:t>&gt; </a:t>
            </a:r>
            <a:r>
              <a:rPr lang="en-GB" sz="2000"/>
              <a:t>Professionals </a:t>
            </a:r>
            <a:r>
              <a:rPr lang="en-GB" sz="2000" b="1"/>
              <a:t>&gt;</a:t>
            </a:r>
            <a:r>
              <a:rPr lang="en-GB" sz="2000"/>
              <a:t> Comms Hub.  </a:t>
            </a:r>
            <a:endParaRPr kumimoji="0" lang="en-GB" sz="20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b="1"/>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You can amend it to personalise it your local area – for example:</a:t>
            </a:r>
          </a:p>
          <a:p>
            <a:pPr marL="354013" indent="-354013"/>
            <a:r>
              <a:rPr lang="en-GB" sz="2000"/>
              <a:t>Amend the </a:t>
            </a:r>
            <a:r>
              <a:rPr lang="en-GB" sz="2000" b="1"/>
              <a:t>What it means locally</a:t>
            </a:r>
            <a:r>
              <a:rPr lang="en-GB" sz="2000"/>
              <a:t> slide and include your logo.</a:t>
            </a:r>
          </a:p>
          <a:p>
            <a:pPr marL="354013" indent="-354013"/>
            <a:r>
              <a:rPr lang="en-GB" sz="2000"/>
              <a:t>If you don’t offer </a:t>
            </a:r>
            <a:r>
              <a:rPr lang="en-GB" sz="2000" b="1"/>
              <a:t>Supported Accounts</a:t>
            </a:r>
            <a:r>
              <a:rPr lang="en-GB" sz="2000"/>
              <a:t>, delete the references to Supported Accounts.  </a:t>
            </a:r>
          </a:p>
          <a:p>
            <a:pPr marL="0" indent="0">
              <a:buNone/>
            </a:pPr>
            <a:endParaRPr kumimoji="0" lang="en-GB" sz="20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indent="0">
              <a:buNone/>
            </a:pP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This template gets updated periodically </a:t>
            </a:r>
            <a:r>
              <a:rPr lang="en-GB" sz="2400" b="1"/>
              <a:t>to incorporate feedback and new developments, so check the Comms Hub regularly, which also includes </a:t>
            </a: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more images and content that you can download and use in slide decks and elsewhere.  </a:t>
            </a:r>
          </a:p>
        </p:txBody>
      </p:sp>
      <p:sp>
        <p:nvSpPr>
          <p:cNvPr id="21" name="Title 2">
            <a:extLst>
              <a:ext uri="{FF2B5EF4-FFF2-40B4-BE49-F238E27FC236}">
                <a16:creationId xmlns:a16="http://schemas.microsoft.com/office/drawing/2014/main" id="{C98AE2D7-1813-79F5-4347-A4607A594E26}"/>
              </a:ext>
            </a:extLst>
          </p:cNvPr>
          <p:cNvSpPr txBox="1">
            <a:spLocks/>
          </p:cNvSpPr>
          <p:nvPr/>
        </p:nvSpPr>
        <p:spPr>
          <a:xfrm>
            <a:off x="278130" y="412354"/>
            <a:ext cx="6372225" cy="615950"/>
          </a:xfrm>
          <a:prstGeom prst="rect">
            <a:avLst/>
          </a:prstGeom>
        </p:spPr>
        <p:txBody>
          <a:bodyPr/>
          <a:lst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rPr>
              <a:t>READ ME FIRST</a:t>
            </a:r>
            <a:endParaRPr kumimoji="0" lang="en-GB" sz="4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273954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5" y="-311687"/>
            <a:ext cx="5169451" cy="920422"/>
          </a:xfrm>
        </p:spPr>
        <p:txBody>
          <a:bodyPr/>
          <a:lstStyle/>
          <a:p>
            <a:r>
              <a:rPr lang="en-GB" i="1"/>
              <a:t>How payroll works</a:t>
            </a:r>
          </a:p>
        </p:txBody>
      </p:sp>
      <p:sp>
        <p:nvSpPr>
          <p:cNvPr id="2" name="Text Placeholder 3">
            <a:extLst>
              <a:ext uri="{FF2B5EF4-FFF2-40B4-BE49-F238E27FC236}">
                <a16:creationId xmlns:a16="http://schemas.microsoft.com/office/drawing/2014/main" id="{5975BADE-74FD-2B13-B320-1F50BD52E174}"/>
              </a:ext>
            </a:extLst>
          </p:cNvPr>
          <p:cNvSpPr txBox="1">
            <a:spLocks/>
          </p:cNvSpPr>
          <p:nvPr/>
        </p:nvSpPr>
        <p:spPr>
          <a:xfrm>
            <a:off x="6095999" y="81149"/>
            <a:ext cx="5906703" cy="580292"/>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solidFill>
                  <a:schemeClr val="accent1"/>
                </a:solidFill>
              </a:rPr>
              <a:t>When you have a Virtual Wallet account, there are two options for managing payroll if you employ a PA</a:t>
            </a:r>
          </a:p>
        </p:txBody>
      </p:sp>
      <p:sp>
        <p:nvSpPr>
          <p:cNvPr id="3" name="Rectangle: Rounded Corners 2">
            <a:extLst>
              <a:ext uri="{FF2B5EF4-FFF2-40B4-BE49-F238E27FC236}">
                <a16:creationId xmlns:a16="http://schemas.microsoft.com/office/drawing/2014/main" id="{BCE07F2B-BF8B-0D57-F10A-60743E8D15E9}"/>
              </a:ext>
            </a:extLst>
          </p:cNvPr>
          <p:cNvSpPr/>
          <p:nvPr/>
        </p:nvSpPr>
        <p:spPr>
          <a:xfrm>
            <a:off x="509455" y="1395665"/>
            <a:ext cx="3494655" cy="58029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1. Virtual Wallet Payroll</a:t>
            </a:r>
          </a:p>
        </p:txBody>
      </p:sp>
      <p:sp>
        <p:nvSpPr>
          <p:cNvPr id="5" name="Text Placeholder 1">
            <a:extLst>
              <a:ext uri="{FF2B5EF4-FFF2-40B4-BE49-F238E27FC236}">
                <a16:creationId xmlns:a16="http://schemas.microsoft.com/office/drawing/2014/main" id="{841B1E30-B11E-B61B-DE67-F850ACD1E08D}"/>
              </a:ext>
            </a:extLst>
          </p:cNvPr>
          <p:cNvSpPr txBox="1">
            <a:spLocks/>
          </p:cNvSpPr>
          <p:nvPr/>
        </p:nvSpPr>
        <p:spPr>
          <a:xfrm>
            <a:off x="446548" y="2049812"/>
            <a:ext cx="3557562" cy="36579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Fully integrated</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Timesheet processing and payroll calculations are all done by Virtual Wallet </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Everything is in one place</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Less risk of delays  </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Low cost</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All queries to the Virtual Wallet team</a:t>
            </a:r>
          </a:p>
        </p:txBody>
      </p:sp>
      <p:pic>
        <p:nvPicPr>
          <p:cNvPr id="7" name="Picture 6">
            <a:extLst>
              <a:ext uri="{FF2B5EF4-FFF2-40B4-BE49-F238E27FC236}">
                <a16:creationId xmlns:a16="http://schemas.microsoft.com/office/drawing/2014/main" id="{47FF46AF-72DF-D71A-2B21-C4D2EE067D7A}"/>
              </a:ext>
            </a:extLst>
          </p:cNvPr>
          <p:cNvPicPr>
            <a:picLocks noChangeAspect="1"/>
          </p:cNvPicPr>
          <p:nvPr/>
        </p:nvPicPr>
        <p:blipFill>
          <a:blip r:embed="rId2"/>
          <a:stretch>
            <a:fillRect/>
          </a:stretch>
        </p:blipFill>
        <p:spPr>
          <a:xfrm>
            <a:off x="9258317" y="3099334"/>
            <a:ext cx="2368997" cy="2685645"/>
          </a:xfrm>
          <a:prstGeom prst="rect">
            <a:avLst/>
          </a:prstGeom>
        </p:spPr>
      </p:pic>
      <p:sp>
        <p:nvSpPr>
          <p:cNvPr id="8" name="Rectangle: Rounded Corners 7">
            <a:extLst>
              <a:ext uri="{FF2B5EF4-FFF2-40B4-BE49-F238E27FC236}">
                <a16:creationId xmlns:a16="http://schemas.microsoft.com/office/drawing/2014/main" id="{534CF274-B232-DE04-BA1D-FE4AB5ED69D8}"/>
              </a:ext>
            </a:extLst>
          </p:cNvPr>
          <p:cNvSpPr/>
          <p:nvPr/>
        </p:nvSpPr>
        <p:spPr>
          <a:xfrm>
            <a:off x="4837616" y="1397054"/>
            <a:ext cx="3494655" cy="58029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2. Third-party Payroll</a:t>
            </a:r>
          </a:p>
        </p:txBody>
      </p:sp>
      <p:sp>
        <p:nvSpPr>
          <p:cNvPr id="9" name="Text Placeholder 1">
            <a:extLst>
              <a:ext uri="{FF2B5EF4-FFF2-40B4-BE49-F238E27FC236}">
                <a16:creationId xmlns:a16="http://schemas.microsoft.com/office/drawing/2014/main" id="{3B6E98F6-9590-7F15-33C6-C737DE2559F1}"/>
              </a:ext>
            </a:extLst>
          </p:cNvPr>
          <p:cNvSpPr txBox="1">
            <a:spLocks/>
          </p:cNvSpPr>
          <p:nvPr/>
        </p:nvSpPr>
        <p:spPr>
          <a:xfrm>
            <a:off x="4774709" y="2049811"/>
            <a:ext cx="3557562" cy="40237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They receive timesheets and do the calculations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They send the information to the Virtual Wallet team for payments to be made from your Virtual Wallet account</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Payroll queries to your payroll provider, payment queries to the Virtual Wallet team</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Useful if you have a good relationship with your existing payroll provider</a:t>
            </a:r>
          </a:p>
        </p:txBody>
      </p:sp>
    </p:spTree>
    <p:extLst>
      <p:ext uri="{BB962C8B-B14F-4D97-AF65-F5344CB8AC3E}">
        <p14:creationId xmlns:p14="http://schemas.microsoft.com/office/powerpoint/2010/main" val="186302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1192A6B-6A39-58F5-94B3-AF3EA98CF60F}"/>
              </a:ext>
            </a:extLst>
          </p:cNvPr>
          <p:cNvSpPr txBox="1">
            <a:spLocks/>
          </p:cNvSpPr>
          <p:nvPr/>
        </p:nvSpPr>
        <p:spPr>
          <a:xfrm>
            <a:off x="750085" y="-311687"/>
            <a:ext cx="5169451"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What does it look like? </a:t>
            </a:r>
          </a:p>
        </p:txBody>
      </p:sp>
      <p:pic>
        <p:nvPicPr>
          <p:cNvPr id="10" name="Picture 9">
            <a:extLst>
              <a:ext uri="{FF2B5EF4-FFF2-40B4-BE49-F238E27FC236}">
                <a16:creationId xmlns:a16="http://schemas.microsoft.com/office/drawing/2014/main" id="{1D5212BA-1E1C-8B1E-018F-9EF2C10C9B8D}"/>
              </a:ext>
            </a:extLst>
          </p:cNvPr>
          <p:cNvPicPr>
            <a:picLocks noChangeAspect="1"/>
          </p:cNvPicPr>
          <p:nvPr/>
        </p:nvPicPr>
        <p:blipFill>
          <a:blip r:embed="rId2"/>
          <a:stretch>
            <a:fillRect/>
          </a:stretch>
        </p:blipFill>
        <p:spPr>
          <a:xfrm>
            <a:off x="124488" y="944354"/>
            <a:ext cx="8272726" cy="5328609"/>
          </a:xfrm>
          <a:prstGeom prst="rect">
            <a:avLst/>
          </a:prstGeom>
          <a:ln>
            <a:solidFill>
              <a:schemeClr val="accent1"/>
            </a:solidFill>
          </a:ln>
        </p:spPr>
      </p:pic>
      <p:pic>
        <p:nvPicPr>
          <p:cNvPr id="11" name="Picture 10">
            <a:extLst>
              <a:ext uri="{FF2B5EF4-FFF2-40B4-BE49-F238E27FC236}">
                <a16:creationId xmlns:a16="http://schemas.microsoft.com/office/drawing/2014/main" id="{1E6E8FD4-6B40-8B6C-4018-DD5E87B0841E}"/>
              </a:ext>
            </a:extLst>
          </p:cNvPr>
          <p:cNvPicPr>
            <a:picLocks noChangeAspect="1"/>
          </p:cNvPicPr>
          <p:nvPr/>
        </p:nvPicPr>
        <p:blipFill>
          <a:blip r:embed="rId3"/>
          <a:stretch>
            <a:fillRect/>
          </a:stretch>
        </p:blipFill>
        <p:spPr>
          <a:xfrm>
            <a:off x="307515" y="1322354"/>
            <a:ext cx="8353031" cy="4930747"/>
          </a:xfrm>
          <a:prstGeom prst="rect">
            <a:avLst/>
          </a:prstGeom>
          <a:ln>
            <a:solidFill>
              <a:schemeClr val="accent1"/>
            </a:solidFill>
          </a:ln>
        </p:spPr>
      </p:pic>
      <p:pic>
        <p:nvPicPr>
          <p:cNvPr id="12" name="Picture 11">
            <a:extLst>
              <a:ext uri="{FF2B5EF4-FFF2-40B4-BE49-F238E27FC236}">
                <a16:creationId xmlns:a16="http://schemas.microsoft.com/office/drawing/2014/main" id="{7196031D-5654-75B4-7789-540B37AC9DA8}"/>
              </a:ext>
            </a:extLst>
          </p:cNvPr>
          <p:cNvPicPr>
            <a:picLocks noChangeAspect="1"/>
          </p:cNvPicPr>
          <p:nvPr/>
        </p:nvPicPr>
        <p:blipFill>
          <a:blip r:embed="rId4"/>
          <a:stretch>
            <a:fillRect/>
          </a:stretch>
        </p:blipFill>
        <p:spPr>
          <a:xfrm>
            <a:off x="9463429" y="1736179"/>
            <a:ext cx="2559182" cy="4730993"/>
          </a:xfrm>
          <a:prstGeom prst="rect">
            <a:avLst/>
          </a:prstGeom>
          <a:ln>
            <a:solidFill>
              <a:schemeClr val="accent1"/>
            </a:solidFill>
          </a:ln>
        </p:spPr>
      </p:pic>
      <p:pic>
        <p:nvPicPr>
          <p:cNvPr id="13" name="Picture 12">
            <a:extLst>
              <a:ext uri="{FF2B5EF4-FFF2-40B4-BE49-F238E27FC236}">
                <a16:creationId xmlns:a16="http://schemas.microsoft.com/office/drawing/2014/main" id="{9162D623-5C7D-5716-3FE3-2EACD8EFEEEF}"/>
              </a:ext>
            </a:extLst>
          </p:cNvPr>
          <p:cNvPicPr>
            <a:picLocks noChangeAspect="1"/>
          </p:cNvPicPr>
          <p:nvPr/>
        </p:nvPicPr>
        <p:blipFill>
          <a:blip r:embed="rId5"/>
          <a:stretch>
            <a:fillRect/>
          </a:stretch>
        </p:blipFill>
        <p:spPr>
          <a:xfrm>
            <a:off x="717565" y="1558339"/>
            <a:ext cx="7940649" cy="4949710"/>
          </a:xfrm>
          <a:prstGeom prst="rect">
            <a:avLst/>
          </a:prstGeom>
          <a:ln>
            <a:solidFill>
              <a:schemeClr val="accent1"/>
            </a:solidFill>
          </a:ln>
        </p:spPr>
      </p:pic>
      <p:pic>
        <p:nvPicPr>
          <p:cNvPr id="14" name="Picture 13">
            <a:extLst>
              <a:ext uri="{FF2B5EF4-FFF2-40B4-BE49-F238E27FC236}">
                <a16:creationId xmlns:a16="http://schemas.microsoft.com/office/drawing/2014/main" id="{E5A32AA8-A334-0FF3-6CFF-DB18564A0BE4}"/>
              </a:ext>
            </a:extLst>
          </p:cNvPr>
          <p:cNvPicPr>
            <a:picLocks noChangeAspect="1"/>
          </p:cNvPicPr>
          <p:nvPr/>
        </p:nvPicPr>
        <p:blipFill>
          <a:blip r:embed="rId6"/>
          <a:stretch>
            <a:fillRect/>
          </a:stretch>
        </p:blipFill>
        <p:spPr>
          <a:xfrm>
            <a:off x="680631" y="2279795"/>
            <a:ext cx="8310909" cy="4241388"/>
          </a:xfrm>
          <a:prstGeom prst="rect">
            <a:avLst/>
          </a:prstGeom>
          <a:ln>
            <a:solidFill>
              <a:schemeClr val="accent1"/>
            </a:solidFill>
          </a:ln>
        </p:spPr>
      </p:pic>
      <p:pic>
        <p:nvPicPr>
          <p:cNvPr id="15" name="Picture 14">
            <a:extLst>
              <a:ext uri="{FF2B5EF4-FFF2-40B4-BE49-F238E27FC236}">
                <a16:creationId xmlns:a16="http://schemas.microsoft.com/office/drawing/2014/main" id="{B302A00F-11CE-13D1-AA8C-BA59B9AA6748}"/>
              </a:ext>
            </a:extLst>
          </p:cNvPr>
          <p:cNvPicPr>
            <a:picLocks noChangeAspect="1"/>
          </p:cNvPicPr>
          <p:nvPr/>
        </p:nvPicPr>
        <p:blipFill>
          <a:blip r:embed="rId7"/>
          <a:stretch>
            <a:fillRect/>
          </a:stretch>
        </p:blipFill>
        <p:spPr>
          <a:xfrm>
            <a:off x="9193589" y="965451"/>
            <a:ext cx="2521080" cy="4750044"/>
          </a:xfrm>
          <a:prstGeom prst="rect">
            <a:avLst/>
          </a:prstGeom>
          <a:ln>
            <a:solidFill>
              <a:schemeClr val="accent1"/>
            </a:solidFill>
          </a:ln>
        </p:spPr>
      </p:pic>
    </p:spTree>
    <p:extLst>
      <p:ext uri="{BB962C8B-B14F-4D97-AF65-F5344CB8AC3E}">
        <p14:creationId xmlns:p14="http://schemas.microsoft.com/office/powerpoint/2010/main" val="17184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91681-A43E-9BCE-EF22-B8F588A105F0}"/>
              </a:ext>
            </a:extLst>
          </p:cNvPr>
          <p:cNvSpPr>
            <a:spLocks noGrp="1"/>
          </p:cNvSpPr>
          <p:nvPr>
            <p:ph idx="1"/>
          </p:nvPr>
        </p:nvSpPr>
        <p:spPr/>
        <p:txBody>
          <a:bodyPr/>
          <a:lstStyle/>
          <a:p>
            <a:r>
              <a:rPr lang="en-GB"/>
              <a:t>Easy, secure, 24/7</a:t>
            </a:r>
          </a:p>
        </p:txBody>
      </p:sp>
      <p:sp>
        <p:nvSpPr>
          <p:cNvPr id="3" name="Content Placeholder 2">
            <a:extLst>
              <a:ext uri="{FF2B5EF4-FFF2-40B4-BE49-F238E27FC236}">
                <a16:creationId xmlns:a16="http://schemas.microsoft.com/office/drawing/2014/main" id="{F38EC8BA-E35B-427C-72C6-C773FAA8216C}"/>
              </a:ext>
            </a:extLst>
          </p:cNvPr>
          <p:cNvSpPr>
            <a:spLocks noGrp="1"/>
          </p:cNvSpPr>
          <p:nvPr>
            <p:ph idx="13"/>
          </p:nvPr>
        </p:nvSpPr>
        <p:spPr/>
        <p:txBody>
          <a:bodyPr/>
          <a:lstStyle/>
          <a:p>
            <a:r>
              <a:rPr lang="en-GB"/>
              <a:t>Less admin &amp; hassle</a:t>
            </a:r>
          </a:p>
        </p:txBody>
      </p:sp>
      <p:sp>
        <p:nvSpPr>
          <p:cNvPr id="4" name="Content Placeholder 3">
            <a:extLst>
              <a:ext uri="{FF2B5EF4-FFF2-40B4-BE49-F238E27FC236}">
                <a16:creationId xmlns:a16="http://schemas.microsoft.com/office/drawing/2014/main" id="{059D2981-434F-38C6-94C5-BADA0DFD749D}"/>
              </a:ext>
            </a:extLst>
          </p:cNvPr>
          <p:cNvSpPr>
            <a:spLocks noGrp="1"/>
          </p:cNvSpPr>
          <p:nvPr>
            <p:ph idx="14"/>
          </p:nvPr>
        </p:nvSpPr>
        <p:spPr>
          <a:xfrm>
            <a:off x="5495924" y="4168660"/>
            <a:ext cx="5997575" cy="1584440"/>
          </a:xfrm>
        </p:spPr>
        <p:txBody>
          <a:bodyPr>
            <a:normAutofit/>
          </a:bodyPr>
          <a:lstStyle/>
          <a:p>
            <a:r>
              <a:rPr lang="en-GB"/>
              <a:t>VW Support Team are on-hand to help</a:t>
            </a:r>
          </a:p>
          <a:p>
            <a:r>
              <a:rPr lang="en-GB" sz="2400" b="0"/>
              <a:t>via web-chat, email or phone</a:t>
            </a:r>
          </a:p>
        </p:txBody>
      </p:sp>
      <p:sp>
        <p:nvSpPr>
          <p:cNvPr id="5" name="Title 3">
            <a:extLst>
              <a:ext uri="{FF2B5EF4-FFF2-40B4-BE49-F238E27FC236}">
                <a16:creationId xmlns:a16="http://schemas.microsoft.com/office/drawing/2014/main" id="{2DFC3A76-C934-562B-E6FC-4A32AE3C0934}"/>
              </a:ext>
            </a:extLst>
          </p:cNvPr>
          <p:cNvSpPr txBox="1">
            <a:spLocks/>
          </p:cNvSpPr>
          <p:nvPr/>
        </p:nvSpPr>
        <p:spPr>
          <a:xfrm>
            <a:off x="6998486" y="-330737"/>
            <a:ext cx="3593314"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The benefits for YOU</a:t>
            </a:r>
          </a:p>
        </p:txBody>
      </p:sp>
    </p:spTree>
    <p:extLst>
      <p:ext uri="{BB962C8B-B14F-4D97-AF65-F5344CB8AC3E}">
        <p14:creationId xmlns:p14="http://schemas.microsoft.com/office/powerpoint/2010/main" val="156311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5" y="-311687"/>
            <a:ext cx="5169451" cy="920422"/>
          </a:xfrm>
        </p:spPr>
        <p:txBody>
          <a:bodyPr/>
          <a:lstStyle/>
          <a:p>
            <a:r>
              <a:rPr lang="en-GB" i="1"/>
              <a:t>What do people say? </a:t>
            </a:r>
          </a:p>
        </p:txBody>
      </p:sp>
      <p:sp>
        <p:nvSpPr>
          <p:cNvPr id="6" name="Oval 5">
            <a:extLst>
              <a:ext uri="{FF2B5EF4-FFF2-40B4-BE49-F238E27FC236}">
                <a16:creationId xmlns:a16="http://schemas.microsoft.com/office/drawing/2014/main" id="{9074B4FE-30FE-AF93-D37B-F3F257F0584C}"/>
              </a:ext>
            </a:extLst>
          </p:cNvPr>
          <p:cNvSpPr/>
          <p:nvPr/>
        </p:nvSpPr>
        <p:spPr>
          <a:xfrm>
            <a:off x="4363528" y="2009953"/>
            <a:ext cx="3464944" cy="3295291"/>
          </a:xfrm>
          <a:prstGeom prst="ellipse">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Open sans"/>
                <a:ea typeface="+mn-ea"/>
                <a:cs typeface="+mn-cs"/>
              </a:rPr>
              <a:t>“My son uses it to manage my husband’s direct payment remotely. It’s fairly automatic…you can see what funds you’ve got…</a:t>
            </a:r>
            <a:r>
              <a:rPr lang="en-US" sz="1400">
                <a:solidFill>
                  <a:srgbClr val="FFFFFF"/>
                </a:solidFill>
                <a:latin typeface="Open sans"/>
              </a:rPr>
              <a:t>it's</a:t>
            </a:r>
            <a:r>
              <a:rPr kumimoji="0" lang="en-US" sz="1400" b="0" i="0" u="none" strike="noStrike" kern="1200" cap="none" spc="0" normalizeH="0" baseline="0" noProof="0">
                <a:ln>
                  <a:noFill/>
                </a:ln>
                <a:solidFill>
                  <a:srgbClr val="FFFFFF"/>
                </a:solidFill>
                <a:effectLst/>
                <a:uLnTx/>
                <a:uFillTx/>
                <a:latin typeface="Open sans"/>
                <a:ea typeface="+mn-ea"/>
                <a:cs typeface="+mn-cs"/>
              </a:rPr>
              <a:t> all there”.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a:ea typeface="+mn-ea"/>
                <a:cs typeface="+mn-cs"/>
              </a:rPr>
              <a:t>Jacqueline and Les</a:t>
            </a:r>
            <a:endParaRPr kumimoji="0" lang="en-GB" sz="1400" b="1" i="0" u="none" strike="noStrike" kern="1200" cap="none" spc="0" normalizeH="0" baseline="0" noProof="0">
              <a:ln>
                <a:noFill/>
              </a:ln>
              <a:solidFill>
                <a:srgbClr val="FFFFFF"/>
              </a:solidFill>
              <a:effectLst/>
              <a:uLnTx/>
              <a:uFillTx/>
              <a:latin typeface="Open sans"/>
              <a:ea typeface="+mn-ea"/>
              <a:cs typeface="+mn-cs"/>
            </a:endParaRPr>
          </a:p>
        </p:txBody>
      </p:sp>
      <p:sp>
        <p:nvSpPr>
          <p:cNvPr id="10" name="Oval 9">
            <a:extLst>
              <a:ext uri="{FF2B5EF4-FFF2-40B4-BE49-F238E27FC236}">
                <a16:creationId xmlns:a16="http://schemas.microsoft.com/office/drawing/2014/main" id="{622F26E2-6CF4-5591-7C04-676B9ED6D912}"/>
              </a:ext>
            </a:extLst>
          </p:cNvPr>
          <p:cNvSpPr/>
          <p:nvPr/>
        </p:nvSpPr>
        <p:spPr>
          <a:xfrm>
            <a:off x="491706" y="1955320"/>
            <a:ext cx="3464944" cy="3404559"/>
          </a:xfrm>
          <a:prstGeom prst="ellipse">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Open sans"/>
                <a:ea typeface="+mn-ea"/>
                <a:cs typeface="+mn-cs"/>
              </a:rPr>
              <a:t>“I find it very easy to use….the simplicity of it is the best thing…I see an invoice from the PA, I click on a couple of buttons and approve it</a:t>
            </a:r>
            <a:r>
              <a:rPr lang="en-US" sz="1400">
                <a:solidFill>
                  <a:srgbClr val="FFFFFF"/>
                </a:solidFill>
                <a:latin typeface="Open sans"/>
              </a:rPr>
              <a:t>,</a:t>
            </a:r>
            <a:r>
              <a:rPr kumimoji="0" lang="en-US" sz="1400" b="0" i="0" u="none" strike="noStrike" kern="1200" cap="none" spc="0" normalizeH="0" baseline="0" noProof="0">
                <a:ln>
                  <a:noFill/>
                </a:ln>
                <a:solidFill>
                  <a:srgbClr val="FFFFFF"/>
                </a:solidFill>
                <a:effectLst/>
                <a:uLnTx/>
                <a:uFillTx/>
                <a:latin typeface="Open sans"/>
                <a:ea typeface="+mn-ea"/>
                <a:cs typeface="+mn-cs"/>
              </a:rPr>
              <a:t> and she gets paid.”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a:ea typeface="+mn-ea"/>
                <a:cs typeface="+mn-cs"/>
              </a:rPr>
              <a:t>Clive and Marilyn</a:t>
            </a:r>
            <a:endParaRPr kumimoji="0" lang="en-GB" sz="1400" b="1" i="0" u="none" strike="noStrike" kern="1200" cap="none" spc="0" normalizeH="0" baseline="0" noProof="0">
              <a:ln>
                <a:noFill/>
              </a:ln>
              <a:solidFill>
                <a:srgbClr val="FFFFFF"/>
              </a:solidFill>
              <a:effectLst/>
              <a:uLnTx/>
              <a:uFillTx/>
              <a:latin typeface="Open sans"/>
              <a:ea typeface="+mn-ea"/>
              <a:cs typeface="+mn-cs"/>
            </a:endParaRPr>
          </a:p>
        </p:txBody>
      </p:sp>
      <p:sp>
        <p:nvSpPr>
          <p:cNvPr id="11" name="Oval 10">
            <a:extLst>
              <a:ext uri="{FF2B5EF4-FFF2-40B4-BE49-F238E27FC236}">
                <a16:creationId xmlns:a16="http://schemas.microsoft.com/office/drawing/2014/main" id="{CBDC7DD3-A399-6D23-AE02-5C55E2C84CD3}"/>
              </a:ext>
            </a:extLst>
          </p:cNvPr>
          <p:cNvSpPr/>
          <p:nvPr/>
        </p:nvSpPr>
        <p:spPr>
          <a:xfrm>
            <a:off x="8266974" y="1955320"/>
            <a:ext cx="3464944" cy="3295291"/>
          </a:xfrm>
          <a:prstGeom prst="ellipse">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Open sans"/>
                <a:ea typeface="+mn-ea"/>
                <a:cs typeface="+mn-cs"/>
              </a:rPr>
              <a:t>“I don’t have to do anything at all.  Having now used Virtual Wallet for a year, I would recommend Virtual Wallet to others…and have”.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a:ea typeface="+mn-ea"/>
                <a:cs typeface="+mn-cs"/>
              </a:rPr>
              <a:t>Lucy and Katie</a:t>
            </a:r>
            <a:endParaRPr kumimoji="0" lang="en-GB" sz="1400" b="1"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428561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1192A6B-6A39-58F5-94B3-AF3EA98CF60F}"/>
              </a:ext>
            </a:extLst>
          </p:cNvPr>
          <p:cNvSpPr txBox="1">
            <a:spLocks/>
          </p:cNvSpPr>
          <p:nvPr/>
        </p:nvSpPr>
        <p:spPr>
          <a:xfrm>
            <a:off x="750085" y="-311687"/>
            <a:ext cx="5169451"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Where to get more information </a:t>
            </a:r>
          </a:p>
        </p:txBody>
      </p:sp>
      <p:pic>
        <p:nvPicPr>
          <p:cNvPr id="2" name="Picture 1">
            <a:extLst>
              <a:ext uri="{FF2B5EF4-FFF2-40B4-BE49-F238E27FC236}">
                <a16:creationId xmlns:a16="http://schemas.microsoft.com/office/drawing/2014/main" id="{C1EECC8D-19A8-3B39-08B4-4411607A71E0}"/>
              </a:ext>
            </a:extLst>
          </p:cNvPr>
          <p:cNvPicPr>
            <a:picLocks noChangeAspect="1"/>
          </p:cNvPicPr>
          <p:nvPr/>
        </p:nvPicPr>
        <p:blipFill>
          <a:blip r:embed="rId2"/>
          <a:stretch>
            <a:fillRect/>
          </a:stretch>
        </p:blipFill>
        <p:spPr>
          <a:xfrm>
            <a:off x="382725" y="1612795"/>
            <a:ext cx="6991709" cy="2044805"/>
          </a:xfrm>
          <a:prstGeom prst="rect">
            <a:avLst/>
          </a:prstGeom>
        </p:spPr>
      </p:pic>
      <p:pic>
        <p:nvPicPr>
          <p:cNvPr id="3" name="Picture 2">
            <a:extLst>
              <a:ext uri="{FF2B5EF4-FFF2-40B4-BE49-F238E27FC236}">
                <a16:creationId xmlns:a16="http://schemas.microsoft.com/office/drawing/2014/main" id="{91BF9FBB-B649-4FA6-6858-9320C0ECB1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725" y="4796892"/>
            <a:ext cx="6991709" cy="1406513"/>
          </a:xfrm>
          <a:prstGeom prst="rect">
            <a:avLst/>
          </a:prstGeom>
        </p:spPr>
      </p:pic>
      <p:sp>
        <p:nvSpPr>
          <p:cNvPr id="4" name="Rectangle 3">
            <a:extLst>
              <a:ext uri="{FF2B5EF4-FFF2-40B4-BE49-F238E27FC236}">
                <a16:creationId xmlns:a16="http://schemas.microsoft.com/office/drawing/2014/main" id="{D0BCD33D-A730-998E-D64B-35678557775A}"/>
              </a:ext>
            </a:extLst>
          </p:cNvPr>
          <p:cNvSpPr/>
          <p:nvPr/>
        </p:nvSpPr>
        <p:spPr>
          <a:xfrm>
            <a:off x="282802" y="1396502"/>
            <a:ext cx="7180987" cy="23592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40E150F-B0D0-E2D6-8630-6BEA44C899EC}"/>
              </a:ext>
            </a:extLst>
          </p:cNvPr>
          <p:cNvSpPr txBox="1"/>
          <p:nvPr/>
        </p:nvSpPr>
        <p:spPr>
          <a:xfrm>
            <a:off x="417015" y="1188093"/>
            <a:ext cx="4087608"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One-minute-long explainer videos:</a:t>
            </a:r>
          </a:p>
        </p:txBody>
      </p:sp>
      <p:sp>
        <p:nvSpPr>
          <p:cNvPr id="7" name="Rectangle 6">
            <a:extLst>
              <a:ext uri="{FF2B5EF4-FFF2-40B4-BE49-F238E27FC236}">
                <a16:creationId xmlns:a16="http://schemas.microsoft.com/office/drawing/2014/main" id="{FAEBD7A0-CD36-350C-7023-9CEA9E35656F}"/>
              </a:ext>
            </a:extLst>
          </p:cNvPr>
          <p:cNvSpPr/>
          <p:nvPr/>
        </p:nvSpPr>
        <p:spPr>
          <a:xfrm>
            <a:off x="273460" y="4493756"/>
            <a:ext cx="7180987" cy="19184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E34B50D-997C-C480-88F7-41D9C75F98E5}"/>
              </a:ext>
            </a:extLst>
          </p:cNvPr>
          <p:cNvSpPr txBox="1"/>
          <p:nvPr/>
        </p:nvSpPr>
        <p:spPr>
          <a:xfrm>
            <a:off x="382725" y="4272866"/>
            <a:ext cx="3366315"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Frequently asked questions:</a:t>
            </a:r>
          </a:p>
        </p:txBody>
      </p:sp>
      <p:sp>
        <p:nvSpPr>
          <p:cNvPr id="9" name="Rectangle 8">
            <a:extLst>
              <a:ext uri="{FF2B5EF4-FFF2-40B4-BE49-F238E27FC236}">
                <a16:creationId xmlns:a16="http://schemas.microsoft.com/office/drawing/2014/main" id="{8EFBCBB4-98F0-93B2-7F56-A7B709A51DFF}"/>
              </a:ext>
            </a:extLst>
          </p:cNvPr>
          <p:cNvSpPr/>
          <p:nvPr/>
        </p:nvSpPr>
        <p:spPr>
          <a:xfrm>
            <a:off x="8083961" y="1396502"/>
            <a:ext cx="3366315" cy="23592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46A5F2B-4008-AE89-A3BD-F45ABD488A47}"/>
              </a:ext>
            </a:extLst>
          </p:cNvPr>
          <p:cNvSpPr txBox="1"/>
          <p:nvPr/>
        </p:nvSpPr>
        <p:spPr>
          <a:xfrm>
            <a:off x="8193225" y="1175611"/>
            <a:ext cx="1533705"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Local info:</a:t>
            </a:r>
          </a:p>
        </p:txBody>
      </p:sp>
      <p:pic>
        <p:nvPicPr>
          <p:cNvPr id="17" name="Picture 16">
            <a:extLst>
              <a:ext uri="{FF2B5EF4-FFF2-40B4-BE49-F238E27FC236}">
                <a16:creationId xmlns:a16="http://schemas.microsoft.com/office/drawing/2014/main" id="{662FF74F-00C2-DE98-812F-92A04E18A3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6470" y="1605531"/>
            <a:ext cx="2959220" cy="1967438"/>
          </a:xfrm>
          <a:prstGeom prst="rect">
            <a:avLst/>
          </a:prstGeom>
        </p:spPr>
      </p:pic>
      <p:sp>
        <p:nvSpPr>
          <p:cNvPr id="18" name="Rectangle 17">
            <a:extLst>
              <a:ext uri="{FF2B5EF4-FFF2-40B4-BE49-F238E27FC236}">
                <a16:creationId xmlns:a16="http://schemas.microsoft.com/office/drawing/2014/main" id="{746A1CD0-42C2-7D45-C4F9-9F73E55B9483}"/>
              </a:ext>
            </a:extLst>
          </p:cNvPr>
          <p:cNvSpPr/>
          <p:nvPr/>
        </p:nvSpPr>
        <p:spPr>
          <a:xfrm>
            <a:off x="8083961" y="4493754"/>
            <a:ext cx="3366315" cy="1918475"/>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3E51342-C5C1-88C3-86C4-DDC8C2EDA121}"/>
              </a:ext>
            </a:extLst>
          </p:cNvPr>
          <p:cNvSpPr txBox="1"/>
          <p:nvPr/>
        </p:nvSpPr>
        <p:spPr>
          <a:xfrm>
            <a:off x="8193225" y="4313557"/>
            <a:ext cx="3116459"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And, once you get started:</a:t>
            </a:r>
          </a:p>
        </p:txBody>
      </p:sp>
      <p:pic>
        <p:nvPicPr>
          <p:cNvPr id="20" name="Picture 19">
            <a:extLst>
              <a:ext uri="{FF2B5EF4-FFF2-40B4-BE49-F238E27FC236}">
                <a16:creationId xmlns:a16="http://schemas.microsoft.com/office/drawing/2014/main" id="{7B9E7D82-338B-EB74-01C8-2FF732C621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6200" y="4903444"/>
            <a:ext cx="2004320" cy="599423"/>
          </a:xfrm>
          <a:prstGeom prst="rect">
            <a:avLst/>
          </a:prstGeom>
        </p:spPr>
      </p:pic>
      <p:sp>
        <p:nvSpPr>
          <p:cNvPr id="21" name="TextBox 20">
            <a:extLst>
              <a:ext uri="{FF2B5EF4-FFF2-40B4-BE49-F238E27FC236}">
                <a16:creationId xmlns:a16="http://schemas.microsoft.com/office/drawing/2014/main" id="{D8ACA1A9-A740-13CA-096F-E717D92F1767}"/>
              </a:ext>
            </a:extLst>
          </p:cNvPr>
          <p:cNvSpPr txBox="1"/>
          <p:nvPr/>
        </p:nvSpPr>
        <p:spPr>
          <a:xfrm>
            <a:off x="8226474" y="5500148"/>
            <a:ext cx="3192096" cy="646331"/>
          </a:xfrm>
          <a:prstGeom prst="rect">
            <a:avLst/>
          </a:prstGeom>
          <a:solidFill>
            <a:schemeClr val="bg1"/>
          </a:solidFill>
        </p:spPr>
        <p:txBody>
          <a:bodyPr wrap="square" rtlCol="0">
            <a:spAutoFit/>
          </a:bodyPr>
          <a:lstStyle/>
          <a:p>
            <a:pPr algn="ct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How to guides, videos, FAQs, contacts</a:t>
            </a:r>
          </a:p>
        </p:txBody>
      </p:sp>
      <p:sp>
        <p:nvSpPr>
          <p:cNvPr id="22" name="TextBox 21">
            <a:extLst>
              <a:ext uri="{FF2B5EF4-FFF2-40B4-BE49-F238E27FC236}">
                <a16:creationId xmlns:a16="http://schemas.microsoft.com/office/drawing/2014/main" id="{BE3A0424-2A97-B903-C27D-AE2D396887F2}"/>
              </a:ext>
            </a:extLst>
          </p:cNvPr>
          <p:cNvSpPr txBox="1"/>
          <p:nvPr/>
        </p:nvSpPr>
        <p:spPr>
          <a:xfrm>
            <a:off x="6297930" y="148524"/>
            <a:ext cx="5372100" cy="523220"/>
          </a:xfrm>
          <a:prstGeom prst="rect">
            <a:avLst/>
          </a:prstGeom>
          <a:noFill/>
        </p:spPr>
        <p:txBody>
          <a:bodyPr wrap="square" rtlCol="0">
            <a:spAutoFit/>
          </a:bodyPr>
          <a:lstStyle/>
          <a:p>
            <a:r>
              <a:rPr lang="en-GB" sz="2800">
                <a:solidFill>
                  <a:schemeClr val="accent1"/>
                </a:solidFill>
                <a:latin typeface="Open Sans" panose="020B0606030504020204" pitchFamily="34" charset="0"/>
                <a:ea typeface="Open Sans" panose="020B0606030504020204" pitchFamily="34" charset="0"/>
                <a:cs typeface="Open Sans" panose="020B0606030504020204" pitchFamily="34" charset="0"/>
              </a:rPr>
              <a:t>Go to </a:t>
            </a:r>
            <a:r>
              <a:rPr lang="en-GB" sz="2800" b="1">
                <a:solidFill>
                  <a:schemeClr val="accent2"/>
                </a:solidFill>
                <a:latin typeface="Open Sans" panose="020B0606030504020204" pitchFamily="34" charset="0"/>
                <a:ea typeface="Open Sans" panose="020B0606030504020204" pitchFamily="34" charset="0"/>
                <a:cs typeface="Open Sans" panose="020B0606030504020204" pitchFamily="34" charset="0"/>
              </a:rPr>
              <a:t>myvirtualwallet.co.uk</a:t>
            </a:r>
          </a:p>
        </p:txBody>
      </p:sp>
    </p:spTree>
    <p:extLst>
      <p:ext uri="{BB962C8B-B14F-4D97-AF65-F5344CB8AC3E}">
        <p14:creationId xmlns:p14="http://schemas.microsoft.com/office/powerpoint/2010/main" val="38673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6" grpId="0" animBg="1"/>
      <p:bldP spid="18"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8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930962-565C-095A-9328-C0FFB1A02DA5}"/>
              </a:ext>
            </a:extLst>
          </p:cNvPr>
          <p:cNvSpPr>
            <a:spLocks noGrp="1"/>
          </p:cNvSpPr>
          <p:nvPr>
            <p:ph type="subTitle" idx="1"/>
          </p:nvPr>
        </p:nvSpPr>
        <p:spPr>
          <a:xfrm>
            <a:off x="579180" y="4275138"/>
            <a:ext cx="6062252" cy="1620837"/>
          </a:xfrm>
        </p:spPr>
        <p:txBody>
          <a:bodyPr>
            <a:normAutofit/>
          </a:bodyPr>
          <a:lstStyle/>
          <a:p>
            <a:r>
              <a:rPr lang="en-GB" sz="3300" b="1" dirty="0">
                <a:latin typeface="Poppins" panose="00000500000000000000" pitchFamily="2" charset="0"/>
                <a:cs typeface="Poppins" panose="00000500000000000000" pitchFamily="2" charset="0"/>
              </a:rPr>
              <a:t>Introduction for Individuals</a:t>
            </a:r>
          </a:p>
          <a:p>
            <a:endParaRPr lang="en-GB" b="1"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October 2025</a:t>
            </a:r>
          </a:p>
        </p:txBody>
      </p:sp>
    </p:spTree>
    <p:extLst>
      <p:ext uri="{BB962C8B-B14F-4D97-AF65-F5344CB8AC3E}">
        <p14:creationId xmlns:p14="http://schemas.microsoft.com/office/powerpoint/2010/main" val="63857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Contents</a:t>
            </a:r>
          </a:p>
        </p:txBody>
      </p:sp>
      <p:sp>
        <p:nvSpPr>
          <p:cNvPr id="6" name="Text Placeholder 1">
            <a:extLst>
              <a:ext uri="{FF2B5EF4-FFF2-40B4-BE49-F238E27FC236}">
                <a16:creationId xmlns:a16="http://schemas.microsoft.com/office/drawing/2014/main" id="{C0F24D4C-814F-1FD4-C65F-AE7A4F21C4F7}"/>
              </a:ext>
            </a:extLst>
          </p:cNvPr>
          <p:cNvSpPr>
            <a:spLocks noGrp="1"/>
          </p:cNvSpPr>
          <p:nvPr>
            <p:ph type="body" idx="1"/>
          </p:nvPr>
        </p:nvSpPr>
        <p:spPr>
          <a:xfrm>
            <a:off x="831850" y="1880558"/>
            <a:ext cx="9322803" cy="3386767"/>
          </a:xfrm>
        </p:spPr>
        <p:txBody>
          <a:bodyPr>
            <a:normAutofit/>
          </a:bodyPr>
          <a:lstStyle/>
          <a:p>
            <a:pPr marL="457200" indent="-457200">
              <a:buAutoNum type="arabicPeriod"/>
            </a:pPr>
            <a:r>
              <a:rPr lang="en-GB"/>
              <a:t>What is Virtual Wallet</a:t>
            </a:r>
          </a:p>
          <a:p>
            <a:pPr marL="457200" indent="-457200">
              <a:buAutoNum type="arabicPeriod"/>
            </a:pPr>
            <a:r>
              <a:rPr lang="en-GB"/>
              <a:t>What it means locally</a:t>
            </a:r>
          </a:p>
          <a:p>
            <a:pPr marL="457200" indent="-457200">
              <a:buAutoNum type="arabicPeriod"/>
            </a:pPr>
            <a:r>
              <a:rPr lang="en-GB"/>
              <a:t>How it works</a:t>
            </a:r>
          </a:p>
          <a:p>
            <a:pPr marL="457200" indent="-457200">
              <a:buAutoNum type="arabicPeriod"/>
            </a:pPr>
            <a:r>
              <a:rPr lang="en-GB"/>
              <a:t>Benefits</a:t>
            </a:r>
          </a:p>
          <a:p>
            <a:pPr marL="457200" indent="-457200">
              <a:buAutoNum type="arabicPeriod"/>
            </a:pPr>
            <a:r>
              <a:rPr lang="en-GB"/>
              <a:t>What it looks like</a:t>
            </a:r>
          </a:p>
          <a:p>
            <a:pPr marL="457200" indent="-457200">
              <a:buAutoNum type="arabicPeriod"/>
            </a:pPr>
            <a:r>
              <a:rPr lang="en-GB"/>
              <a:t>Where to get more info </a:t>
            </a:r>
          </a:p>
          <a:p>
            <a:pPr marL="457200" indent="-457200">
              <a:buAutoNum type="arabicPeriod"/>
            </a:pPr>
            <a:r>
              <a:rPr lang="en-GB"/>
              <a:t>Summary</a:t>
            </a:r>
          </a:p>
        </p:txBody>
      </p:sp>
    </p:spTree>
    <p:extLst>
      <p:ext uri="{BB962C8B-B14F-4D97-AF65-F5344CB8AC3E}">
        <p14:creationId xmlns:p14="http://schemas.microsoft.com/office/powerpoint/2010/main" val="157884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What is Virtual Wallet?</a:t>
            </a:r>
          </a:p>
        </p:txBody>
      </p:sp>
      <p:sp>
        <p:nvSpPr>
          <p:cNvPr id="5" name="Text Placeholder 1">
            <a:extLst>
              <a:ext uri="{FF2B5EF4-FFF2-40B4-BE49-F238E27FC236}">
                <a16:creationId xmlns:a16="http://schemas.microsoft.com/office/drawing/2014/main" id="{608C2895-CAC5-202D-37A1-2536412CFDE2}"/>
              </a:ext>
            </a:extLst>
          </p:cNvPr>
          <p:cNvSpPr>
            <a:spLocks noGrp="1"/>
          </p:cNvSpPr>
          <p:nvPr>
            <p:ph type="body" idx="1"/>
          </p:nvPr>
        </p:nvSpPr>
        <p:spPr>
          <a:xfrm>
            <a:off x="250258" y="1222408"/>
            <a:ext cx="7716250" cy="5284269"/>
          </a:xfrm>
        </p:spPr>
        <p:txBody>
          <a:bodyPr>
            <a:normAutofit lnSpcReduction="10000"/>
          </a:bodyPr>
          <a:lstStyle/>
          <a:p>
            <a:pPr>
              <a:lnSpc>
                <a:spcPct val="110000"/>
              </a:lnSpc>
              <a:spcBef>
                <a:spcPts val="0"/>
              </a:spcBef>
            </a:pPr>
            <a:r>
              <a:rPr lang="en-GB" sz="2000" b="0" i="0">
                <a:solidFill>
                  <a:srgbClr val="170C47"/>
                </a:solidFill>
                <a:effectLst/>
                <a:latin typeface="Open Sans" panose="020B0606030504020204" pitchFamily="34" charset="0"/>
              </a:rPr>
              <a:t>Managing your own care and support </a:t>
            </a:r>
          </a:p>
          <a:p>
            <a:pPr>
              <a:lnSpc>
                <a:spcPct val="110000"/>
              </a:lnSpc>
              <a:spcBef>
                <a:spcPts val="0"/>
              </a:spcBef>
              <a:spcAft>
                <a:spcPts val="1200"/>
              </a:spcAft>
            </a:pPr>
            <a:r>
              <a:rPr lang="en-GB" sz="2000" b="0" i="0">
                <a:solidFill>
                  <a:srgbClr val="170C47"/>
                </a:solidFill>
                <a:effectLst/>
                <a:latin typeface="Open Sans" panose="020B0606030504020204" pitchFamily="34" charset="0"/>
              </a:rPr>
              <a:t>via a direct payment is one of the best kept secrets in health and social care, as it gives </a:t>
            </a:r>
            <a:r>
              <a:rPr lang="en-GB" sz="2000" b="1" i="0">
                <a:solidFill>
                  <a:srgbClr val="170C47"/>
                </a:solidFill>
                <a:effectLst/>
                <a:latin typeface="Open Sans" panose="020B0606030504020204" pitchFamily="34" charset="0"/>
              </a:rPr>
              <a:t>you</a:t>
            </a:r>
            <a:r>
              <a:rPr lang="en-GB" sz="2000" b="0" i="0">
                <a:solidFill>
                  <a:srgbClr val="170C47"/>
                </a:solidFill>
                <a:effectLst/>
                <a:latin typeface="Open Sans" panose="020B0606030504020204" pitchFamily="34" charset="0"/>
              </a:rPr>
              <a:t> choice &amp; control.  </a:t>
            </a:r>
          </a:p>
          <a:p>
            <a:pPr>
              <a:lnSpc>
                <a:spcPct val="110000"/>
              </a:lnSpc>
              <a:spcAft>
                <a:spcPts val="1200"/>
              </a:spcAft>
            </a:pPr>
            <a:r>
              <a:rPr lang="en-GB" sz="2000" b="0" i="0">
                <a:solidFill>
                  <a:srgbClr val="170C47"/>
                </a:solidFill>
                <a:effectLst/>
                <a:latin typeface="Open Sans" panose="020B0606030504020204" pitchFamily="34" charset="0"/>
              </a:rPr>
              <a:t>Virtual Wallet doesn’t change any of that – it just makes it easier for </a:t>
            </a:r>
            <a:r>
              <a:rPr lang="en-GB" sz="2000" b="1" i="0">
                <a:solidFill>
                  <a:srgbClr val="170C47"/>
                </a:solidFill>
                <a:effectLst/>
                <a:latin typeface="Open Sans" panose="020B0606030504020204" pitchFamily="34" charset="0"/>
              </a:rPr>
              <a:t>you</a:t>
            </a:r>
            <a:r>
              <a:rPr lang="en-GB" sz="2000" b="0" i="0">
                <a:solidFill>
                  <a:srgbClr val="170C47"/>
                </a:solidFill>
                <a:effectLst/>
                <a:latin typeface="Open Sans" panose="020B0606030504020204" pitchFamily="34" charset="0"/>
              </a:rPr>
              <a:t> by putting the management of your direct payment in one place – </a:t>
            </a:r>
            <a:r>
              <a:rPr lang="en-GB" sz="2000" b="1" i="0">
                <a:solidFill>
                  <a:srgbClr val="170C47"/>
                </a:solidFill>
                <a:effectLst/>
                <a:latin typeface="Open Sans" panose="020B0606030504020204" pitchFamily="34" charset="0"/>
              </a:rPr>
              <a:t>your</a:t>
            </a:r>
            <a:r>
              <a:rPr lang="en-GB" sz="2000" b="0" i="0">
                <a:solidFill>
                  <a:srgbClr val="170C47"/>
                </a:solidFill>
                <a:effectLst/>
                <a:latin typeface="Open Sans" panose="020B0606030504020204" pitchFamily="34" charset="0"/>
              </a:rPr>
              <a:t> hands. </a:t>
            </a:r>
          </a:p>
          <a:p>
            <a:pPr>
              <a:lnSpc>
                <a:spcPct val="110000"/>
              </a:lnSpc>
              <a:spcAft>
                <a:spcPts val="1200"/>
              </a:spcAft>
            </a:pPr>
            <a:r>
              <a:rPr lang="en-GB" sz="2800" b="0" i="0">
                <a:solidFill>
                  <a:schemeClr val="accent2"/>
                </a:solidFill>
                <a:effectLst/>
                <a:latin typeface="Open Sans" panose="020B0606030504020204" pitchFamily="34" charset="0"/>
              </a:rPr>
              <a:t>Virtual Wallet is a </a:t>
            </a:r>
            <a:r>
              <a:rPr lang="en-GB" sz="2800">
                <a:solidFill>
                  <a:schemeClr val="accent2"/>
                </a:solidFill>
              </a:rPr>
              <a:t>safe and easy way </a:t>
            </a:r>
            <a:r>
              <a:rPr lang="en-GB" sz="2800" b="0" i="0">
                <a:solidFill>
                  <a:schemeClr val="accent2"/>
                </a:solidFill>
                <a:effectLst/>
                <a:latin typeface="Open Sans" panose="020B0606030504020204" pitchFamily="34" charset="0"/>
              </a:rPr>
              <a:t>to manage </a:t>
            </a:r>
            <a:r>
              <a:rPr lang="en-GB" sz="2800" i="0">
                <a:solidFill>
                  <a:schemeClr val="accent2"/>
                </a:solidFill>
                <a:effectLst/>
                <a:latin typeface="Open Sans" panose="020B0606030504020204" pitchFamily="34" charset="0"/>
              </a:rPr>
              <a:t>your</a:t>
            </a:r>
            <a:r>
              <a:rPr lang="en-GB" sz="2800" b="0" i="0">
                <a:solidFill>
                  <a:schemeClr val="accent2"/>
                </a:solidFill>
                <a:effectLst/>
                <a:latin typeface="Open Sans" panose="020B0606030504020204" pitchFamily="34" charset="0"/>
              </a:rPr>
              <a:t> direct payment in one place, using your phone or a computer.  </a:t>
            </a:r>
          </a:p>
          <a:p>
            <a:pPr>
              <a:lnSpc>
                <a:spcPct val="110000"/>
              </a:lnSpc>
              <a:spcAft>
                <a:spcPts val="1200"/>
              </a:spcAft>
            </a:pPr>
            <a:r>
              <a:rPr lang="en-GB" sz="2000">
                <a:solidFill>
                  <a:srgbClr val="170C47"/>
                </a:solidFill>
              </a:rPr>
              <a:t>Your direct payment gets paid straight in to your Virtual Wallet.  Once the care or support received is confirmed, Virtual Wallet pays your carers and providers. </a:t>
            </a:r>
            <a:endParaRPr lang="en-GB" sz="2000" b="0" i="0">
              <a:solidFill>
                <a:srgbClr val="170C47"/>
              </a:solidFill>
              <a:effectLst/>
              <a:latin typeface="Open Sans" panose="020B0606030504020204" pitchFamily="34" charset="0"/>
            </a:endParaRPr>
          </a:p>
          <a:p>
            <a:endParaRPr lang="en-GB"/>
          </a:p>
        </p:txBody>
      </p:sp>
      <p:pic>
        <p:nvPicPr>
          <p:cNvPr id="8" name="Picture 7" descr="A screen shot of a phone&#10;&#10;Description automatically generated">
            <a:extLst>
              <a:ext uri="{FF2B5EF4-FFF2-40B4-BE49-F238E27FC236}">
                <a16:creationId xmlns:a16="http://schemas.microsoft.com/office/drawing/2014/main" id="{61E59FDF-F850-4DF1-6AD7-00BB89D554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6508" y="1903576"/>
            <a:ext cx="3975234" cy="3921931"/>
          </a:xfrm>
          <a:prstGeom prst="rect">
            <a:avLst/>
          </a:prstGeom>
        </p:spPr>
      </p:pic>
    </p:spTree>
    <p:extLst>
      <p:ext uri="{BB962C8B-B14F-4D97-AF65-F5344CB8AC3E}">
        <p14:creationId xmlns:p14="http://schemas.microsoft.com/office/powerpoint/2010/main" val="91357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Introduction to Virtual Wallet for Individuals">
            <a:hlinkClick r:id="" action="ppaction://media"/>
            <a:extLst>
              <a:ext uri="{FF2B5EF4-FFF2-40B4-BE49-F238E27FC236}">
                <a16:creationId xmlns:a16="http://schemas.microsoft.com/office/drawing/2014/main" id="{CD773D05-1DF2-E1AA-B0D1-FC7081016BDA}"/>
              </a:ext>
            </a:extLst>
          </p:cNvPr>
          <p:cNvPicPr>
            <a:picLocks noRot="1" noChangeAspect="1"/>
          </p:cNvPicPr>
          <p:nvPr>
            <a:videoFile r:link="rId1"/>
          </p:nvPr>
        </p:nvPicPr>
        <p:blipFill>
          <a:blip r:embed="rId3"/>
          <a:stretch>
            <a:fillRect/>
          </a:stretch>
        </p:blipFill>
        <p:spPr>
          <a:xfrm>
            <a:off x="775369" y="721895"/>
            <a:ext cx="10331306" cy="5837188"/>
          </a:xfrm>
          <a:prstGeom prst="rect">
            <a:avLst/>
          </a:prstGeom>
        </p:spPr>
      </p:pic>
      <p:sp>
        <p:nvSpPr>
          <p:cNvPr id="7" name="Title 3">
            <a:extLst>
              <a:ext uri="{FF2B5EF4-FFF2-40B4-BE49-F238E27FC236}">
                <a16:creationId xmlns:a16="http://schemas.microsoft.com/office/drawing/2014/main" id="{1B6F06EE-393D-2F1C-C27A-EF5D3B01BDF8}"/>
              </a:ext>
            </a:extLst>
          </p:cNvPr>
          <p:cNvSpPr>
            <a:spLocks noGrp="1"/>
          </p:cNvSpPr>
          <p:nvPr>
            <p:ph type="title"/>
          </p:nvPr>
        </p:nvSpPr>
        <p:spPr>
          <a:xfrm>
            <a:off x="750087" y="-311687"/>
            <a:ext cx="4033670" cy="920422"/>
          </a:xfrm>
        </p:spPr>
        <p:txBody>
          <a:bodyPr/>
          <a:lstStyle/>
          <a:p>
            <a:r>
              <a:rPr lang="en-GB" i="1"/>
              <a:t>3 minutes of your time?</a:t>
            </a:r>
          </a:p>
        </p:txBody>
      </p:sp>
    </p:spTree>
    <p:extLst>
      <p:ext uri="{BB962C8B-B14F-4D97-AF65-F5344CB8AC3E}">
        <p14:creationId xmlns:p14="http://schemas.microsoft.com/office/powerpoint/2010/main" val="42101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What it means locally</a:t>
            </a:r>
          </a:p>
        </p:txBody>
      </p:sp>
      <p:sp>
        <p:nvSpPr>
          <p:cNvPr id="6" name="Text Placeholder 1">
            <a:extLst>
              <a:ext uri="{FF2B5EF4-FFF2-40B4-BE49-F238E27FC236}">
                <a16:creationId xmlns:a16="http://schemas.microsoft.com/office/drawing/2014/main" id="{B91AD7D7-046A-9083-3AD9-7C7FAA69E332}"/>
              </a:ext>
            </a:extLst>
          </p:cNvPr>
          <p:cNvSpPr>
            <a:spLocks noGrp="1"/>
          </p:cNvSpPr>
          <p:nvPr>
            <p:ph type="body" idx="1"/>
          </p:nvPr>
        </p:nvSpPr>
        <p:spPr>
          <a:xfrm>
            <a:off x="606392" y="1126157"/>
            <a:ext cx="7594332" cy="5284269"/>
          </a:xfrm>
        </p:spPr>
        <p:txBody>
          <a:bodyPr>
            <a:normAutofit fontScale="92500" lnSpcReduction="10000"/>
          </a:bodyPr>
          <a:lstStyle/>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Virtual Wallet </a:t>
            </a:r>
            <a:r>
              <a:rPr lang="en-GB" sz="2000" b="0" i="0">
                <a:solidFill>
                  <a:srgbClr val="170C47"/>
                </a:solidFill>
                <a:effectLst/>
                <a:highlight>
                  <a:srgbClr val="C0C0C0"/>
                </a:highlight>
                <a:latin typeface="Open Sans" panose="020B0606030504020204" pitchFamily="34" charset="0"/>
              </a:rPr>
              <a:t>[is new for us, has been operating here since mm/</a:t>
            </a:r>
            <a:r>
              <a:rPr lang="en-GB" sz="2000" b="0" i="0" err="1">
                <a:solidFill>
                  <a:srgbClr val="170C47"/>
                </a:solidFill>
                <a:effectLst/>
                <a:highlight>
                  <a:srgbClr val="C0C0C0"/>
                </a:highlight>
                <a:latin typeface="Open Sans" panose="020B0606030504020204" pitchFamily="34" charset="0"/>
              </a:rPr>
              <a:t>yy</a:t>
            </a:r>
            <a:r>
              <a:rPr lang="en-GB" sz="2000" b="0" i="0">
                <a:solidFill>
                  <a:srgbClr val="170C47"/>
                </a:solidFill>
                <a:effectLst/>
                <a:highlight>
                  <a:srgbClr val="C0C0C0"/>
                </a:highlight>
                <a:latin typeface="Open Sans" panose="020B0606030504020204" pitchFamily="34" charset="0"/>
              </a:rPr>
              <a:t>]</a:t>
            </a:r>
            <a:r>
              <a:rPr lang="en-GB" sz="2000" b="0" i="0">
                <a:solidFill>
                  <a:srgbClr val="170C47"/>
                </a:solidFill>
                <a:effectLst/>
                <a:latin typeface="Open Sans" panose="020B0606030504020204" pitchFamily="34" charset="0"/>
              </a:rPr>
              <a:t>.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Virtual Wallet is our preferred way of managing direct payments as it makes it easier for you, your providers and us.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Over time, it will replace </a:t>
            </a:r>
            <a:r>
              <a:rPr lang="en-GB" sz="2000" b="0" i="0">
                <a:solidFill>
                  <a:srgbClr val="170C47"/>
                </a:solidFill>
                <a:effectLst/>
                <a:highlight>
                  <a:srgbClr val="C0C0C0"/>
                </a:highlight>
                <a:latin typeface="Open Sans" panose="020B0606030504020204" pitchFamily="34" charset="0"/>
              </a:rPr>
              <a:t>[pre-paid cards, </a:t>
            </a:r>
            <a:r>
              <a:rPr lang="en-GB" sz="2000">
                <a:solidFill>
                  <a:srgbClr val="170C47"/>
                </a:solidFill>
                <a:highlight>
                  <a:srgbClr val="C0C0C0"/>
                </a:highlight>
              </a:rPr>
              <a:t>separate bank accounts, managed accounts].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Over time, Virtual Wallet payroll will replace </a:t>
            </a:r>
            <a:r>
              <a:rPr lang="en-GB" sz="2000" b="0" i="0">
                <a:solidFill>
                  <a:srgbClr val="170C47"/>
                </a:solidFill>
                <a:effectLst/>
                <a:highlight>
                  <a:srgbClr val="C0C0C0"/>
                </a:highlight>
                <a:latin typeface="Open Sans" panose="020B0606030504020204" pitchFamily="34" charset="0"/>
              </a:rPr>
              <a:t>[existing payroll provider</a:t>
            </a:r>
            <a:r>
              <a:rPr lang="en-GB" sz="2000">
                <a:solidFill>
                  <a:srgbClr val="170C47"/>
                </a:solidFill>
                <a:highlight>
                  <a:srgbClr val="C0C0C0"/>
                </a:highlight>
              </a:rPr>
              <a:t>]. </a:t>
            </a:r>
            <a:endParaRPr lang="en-GB" sz="2000">
              <a:solidFill>
                <a:srgbClr val="170C47"/>
              </a:solidFill>
            </a:endParaRPr>
          </a:p>
          <a:p>
            <a:pPr marL="342900" indent="-342900">
              <a:lnSpc>
                <a:spcPct val="110000"/>
              </a:lnSpc>
              <a:spcAft>
                <a:spcPts val="1200"/>
              </a:spcAft>
              <a:buFont typeface="Arial" panose="020B0604020202020204" pitchFamily="34" charset="0"/>
              <a:buChar char="•"/>
            </a:pPr>
            <a:r>
              <a:rPr lang="en-GB" sz="2000">
                <a:solidFill>
                  <a:srgbClr val="170C47"/>
                </a:solidFill>
              </a:rPr>
              <a:t>The Direct Payments Support Service provided by </a:t>
            </a:r>
            <a:r>
              <a:rPr lang="en-GB" sz="2000">
                <a:solidFill>
                  <a:srgbClr val="170C47"/>
                </a:solidFill>
                <a:highlight>
                  <a:srgbClr val="C0C0C0"/>
                </a:highlight>
              </a:rPr>
              <a:t>XYZ </a:t>
            </a:r>
            <a:r>
              <a:rPr lang="en-GB" sz="2000">
                <a:solidFill>
                  <a:srgbClr val="170C47"/>
                </a:solidFill>
              </a:rPr>
              <a:t>will still continue. </a:t>
            </a:r>
          </a:p>
          <a:p>
            <a:pPr marL="342900" indent="-342900">
              <a:lnSpc>
                <a:spcPct val="110000"/>
              </a:lnSpc>
              <a:spcAft>
                <a:spcPts val="1200"/>
              </a:spcAft>
              <a:buFont typeface="Arial" panose="020B0604020202020204" pitchFamily="34" charset="0"/>
              <a:buChar char="•"/>
            </a:pPr>
            <a:r>
              <a:rPr lang="en-GB" sz="2000">
                <a:solidFill>
                  <a:srgbClr val="170C47"/>
                </a:solidFill>
              </a:rPr>
              <a:t>The Virtual Wallet support team will be on-hand to help people through the change.</a:t>
            </a:r>
            <a:endParaRPr lang="en-GB" sz="2000">
              <a:solidFill>
                <a:srgbClr val="170C47"/>
              </a:solidFill>
              <a:highlight>
                <a:srgbClr val="C0C0C0"/>
              </a:highlight>
            </a:endParaRPr>
          </a:p>
          <a:p>
            <a:pPr marL="342900" indent="-342900">
              <a:lnSpc>
                <a:spcPct val="110000"/>
              </a:lnSpc>
              <a:spcAft>
                <a:spcPts val="1200"/>
              </a:spcAft>
              <a:buFont typeface="Arial" panose="020B0604020202020204" pitchFamily="34" charset="0"/>
              <a:buChar char="•"/>
            </a:pPr>
            <a:endParaRPr lang="en-GB" sz="2000" b="0" i="0">
              <a:solidFill>
                <a:srgbClr val="170C47"/>
              </a:solidFill>
              <a:effectLst/>
              <a:latin typeface="Open Sans" panose="020B0606030504020204" pitchFamily="34" charset="0"/>
            </a:endParaRPr>
          </a:p>
          <a:p>
            <a:pPr algn="ctr"/>
            <a:endParaRPr lang="en-GB"/>
          </a:p>
        </p:txBody>
      </p:sp>
      <p:pic>
        <p:nvPicPr>
          <p:cNvPr id="9" name="Picture 8">
            <a:extLst>
              <a:ext uri="{FF2B5EF4-FFF2-40B4-BE49-F238E27FC236}">
                <a16:creationId xmlns:a16="http://schemas.microsoft.com/office/drawing/2014/main" id="{BE41A62D-8769-477A-9F16-3398B4F17A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0940" y="-90639"/>
            <a:ext cx="4109185" cy="4109185"/>
          </a:xfrm>
          <a:prstGeom prst="rect">
            <a:avLst/>
          </a:prstGeom>
        </p:spPr>
      </p:pic>
    </p:spTree>
    <p:extLst>
      <p:ext uri="{BB962C8B-B14F-4D97-AF65-F5344CB8AC3E}">
        <p14:creationId xmlns:p14="http://schemas.microsoft.com/office/powerpoint/2010/main" val="351467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3C5888-F122-80E7-4A95-EADF540B4AC4}"/>
              </a:ext>
            </a:extLst>
          </p:cNvPr>
          <p:cNvSpPr>
            <a:spLocks noGrp="1"/>
          </p:cNvSpPr>
          <p:nvPr>
            <p:ph type="body" sz="quarter" idx="10"/>
          </p:nvPr>
        </p:nvSpPr>
        <p:spPr/>
        <p:txBody>
          <a:bodyPr/>
          <a:lstStyle/>
          <a:p>
            <a:pPr algn="ctr"/>
            <a:r>
              <a:rPr lang="en-GB" sz="2400" i="1"/>
              <a:t>&gt;&gt;Money in&gt;&gt;</a:t>
            </a:r>
          </a:p>
        </p:txBody>
      </p:sp>
      <p:sp>
        <p:nvSpPr>
          <p:cNvPr id="3" name="Text Placeholder 2">
            <a:extLst>
              <a:ext uri="{FF2B5EF4-FFF2-40B4-BE49-F238E27FC236}">
                <a16:creationId xmlns:a16="http://schemas.microsoft.com/office/drawing/2014/main" id="{CF8A82B0-DCD9-266C-E0DC-9DD601E49355}"/>
              </a:ext>
            </a:extLst>
          </p:cNvPr>
          <p:cNvSpPr>
            <a:spLocks noGrp="1"/>
          </p:cNvSpPr>
          <p:nvPr>
            <p:ph type="body" sz="quarter" idx="11"/>
          </p:nvPr>
        </p:nvSpPr>
        <p:spPr/>
        <p:txBody>
          <a:bodyPr/>
          <a:lstStyle/>
          <a:p>
            <a:pPr algn="ctr"/>
            <a:r>
              <a:rPr lang="en-GB" sz="2400" i="1"/>
              <a:t>&gt;&gt;Money out&gt;&gt;</a:t>
            </a:r>
          </a:p>
        </p:txBody>
      </p:sp>
      <p:sp>
        <p:nvSpPr>
          <p:cNvPr id="4" name="Text Placeholder 3">
            <a:extLst>
              <a:ext uri="{FF2B5EF4-FFF2-40B4-BE49-F238E27FC236}">
                <a16:creationId xmlns:a16="http://schemas.microsoft.com/office/drawing/2014/main" id="{1DCFFAD3-98A3-E347-A6D7-5AD9CEB2B259}"/>
              </a:ext>
            </a:extLst>
          </p:cNvPr>
          <p:cNvSpPr>
            <a:spLocks noGrp="1"/>
          </p:cNvSpPr>
          <p:nvPr>
            <p:ph type="body" sz="quarter" idx="12"/>
          </p:nvPr>
        </p:nvSpPr>
        <p:spPr>
          <a:xfrm>
            <a:off x="5291573" y="988406"/>
            <a:ext cx="1659861" cy="683469"/>
          </a:xfrm>
        </p:spPr>
        <p:txBody>
          <a:bodyPr/>
          <a:lstStyle/>
          <a:p>
            <a:pPr algn="ctr"/>
            <a:r>
              <a:rPr lang="en-GB" i="1"/>
              <a:t>Arrange and manage care &amp; support</a:t>
            </a:r>
          </a:p>
        </p:txBody>
      </p:sp>
      <p:sp>
        <p:nvSpPr>
          <p:cNvPr id="5" name="Text Placeholder 4">
            <a:extLst>
              <a:ext uri="{FF2B5EF4-FFF2-40B4-BE49-F238E27FC236}">
                <a16:creationId xmlns:a16="http://schemas.microsoft.com/office/drawing/2014/main" id="{6F16D0B8-C4D3-CD53-EC81-4320B74D199D}"/>
              </a:ext>
            </a:extLst>
          </p:cNvPr>
          <p:cNvSpPr>
            <a:spLocks noGrp="1"/>
          </p:cNvSpPr>
          <p:nvPr>
            <p:ph type="body" sz="quarter" idx="13"/>
          </p:nvPr>
        </p:nvSpPr>
        <p:spPr>
          <a:xfrm>
            <a:off x="418446" y="1346962"/>
            <a:ext cx="2594146" cy="654050"/>
          </a:xfrm>
        </p:spPr>
        <p:txBody>
          <a:bodyPr/>
          <a:lstStyle/>
          <a:p>
            <a:r>
              <a:rPr lang="en-GB"/>
              <a:t>Your local council</a:t>
            </a:r>
          </a:p>
        </p:txBody>
      </p:sp>
      <p:sp>
        <p:nvSpPr>
          <p:cNvPr id="6" name="Text Placeholder 5">
            <a:extLst>
              <a:ext uri="{FF2B5EF4-FFF2-40B4-BE49-F238E27FC236}">
                <a16:creationId xmlns:a16="http://schemas.microsoft.com/office/drawing/2014/main" id="{C132158B-7159-1E7A-1538-802BD7CFA88D}"/>
              </a:ext>
            </a:extLst>
          </p:cNvPr>
          <p:cNvSpPr>
            <a:spLocks noGrp="1"/>
          </p:cNvSpPr>
          <p:nvPr>
            <p:ph type="body" sz="quarter" idx="14"/>
          </p:nvPr>
        </p:nvSpPr>
        <p:spPr>
          <a:xfrm>
            <a:off x="418446" y="2342519"/>
            <a:ext cx="2594146" cy="654050"/>
          </a:xfrm>
        </p:spPr>
        <p:txBody>
          <a:bodyPr/>
          <a:lstStyle/>
          <a:p>
            <a:r>
              <a:rPr lang="en-GB"/>
              <a:t>NHS</a:t>
            </a:r>
          </a:p>
        </p:txBody>
      </p:sp>
      <p:sp>
        <p:nvSpPr>
          <p:cNvPr id="7" name="Text Placeholder 6">
            <a:extLst>
              <a:ext uri="{FF2B5EF4-FFF2-40B4-BE49-F238E27FC236}">
                <a16:creationId xmlns:a16="http://schemas.microsoft.com/office/drawing/2014/main" id="{66484205-4167-AB21-6C07-4EC2F21D9D73}"/>
              </a:ext>
            </a:extLst>
          </p:cNvPr>
          <p:cNvSpPr>
            <a:spLocks noGrp="1"/>
          </p:cNvSpPr>
          <p:nvPr>
            <p:ph type="body" sz="quarter" idx="15"/>
          </p:nvPr>
        </p:nvSpPr>
        <p:spPr>
          <a:xfrm>
            <a:off x="418446" y="3338076"/>
            <a:ext cx="2594146" cy="654050"/>
          </a:xfrm>
        </p:spPr>
        <p:txBody>
          <a:bodyPr/>
          <a:lstStyle/>
          <a:p>
            <a:r>
              <a:rPr lang="en-GB"/>
              <a:t>Client contribution</a:t>
            </a:r>
          </a:p>
        </p:txBody>
      </p:sp>
      <p:sp>
        <p:nvSpPr>
          <p:cNvPr id="8" name="Text Placeholder 7">
            <a:extLst>
              <a:ext uri="{FF2B5EF4-FFF2-40B4-BE49-F238E27FC236}">
                <a16:creationId xmlns:a16="http://schemas.microsoft.com/office/drawing/2014/main" id="{055FCC3A-88E5-1CF8-9D5A-633A5EC3C92F}"/>
              </a:ext>
            </a:extLst>
          </p:cNvPr>
          <p:cNvSpPr>
            <a:spLocks noGrp="1"/>
          </p:cNvSpPr>
          <p:nvPr>
            <p:ph type="body" sz="quarter" idx="16"/>
          </p:nvPr>
        </p:nvSpPr>
        <p:spPr>
          <a:xfrm>
            <a:off x="408627" y="4367209"/>
            <a:ext cx="2594146" cy="654050"/>
          </a:xfrm>
        </p:spPr>
        <p:txBody>
          <a:bodyPr/>
          <a:lstStyle/>
          <a:p>
            <a:r>
              <a:rPr lang="en-GB"/>
              <a:t>Client top-up</a:t>
            </a:r>
          </a:p>
        </p:txBody>
      </p:sp>
      <p:sp>
        <p:nvSpPr>
          <p:cNvPr id="9" name="Text Placeholder 8">
            <a:extLst>
              <a:ext uri="{FF2B5EF4-FFF2-40B4-BE49-F238E27FC236}">
                <a16:creationId xmlns:a16="http://schemas.microsoft.com/office/drawing/2014/main" id="{543CC257-50CB-4B06-BEEA-329BF8B65DA9}"/>
              </a:ext>
            </a:extLst>
          </p:cNvPr>
          <p:cNvSpPr>
            <a:spLocks noGrp="1"/>
          </p:cNvSpPr>
          <p:nvPr>
            <p:ph type="body" sz="quarter" idx="17"/>
          </p:nvPr>
        </p:nvSpPr>
        <p:spPr>
          <a:xfrm>
            <a:off x="408627" y="5325867"/>
            <a:ext cx="2594146" cy="654050"/>
          </a:xfrm>
        </p:spPr>
        <p:txBody>
          <a:bodyPr/>
          <a:lstStyle/>
          <a:p>
            <a:r>
              <a:rPr lang="en-GB"/>
              <a:t>Other sources</a:t>
            </a:r>
          </a:p>
        </p:txBody>
      </p:sp>
      <p:sp>
        <p:nvSpPr>
          <p:cNvPr id="10" name="Text Placeholder 9">
            <a:extLst>
              <a:ext uri="{FF2B5EF4-FFF2-40B4-BE49-F238E27FC236}">
                <a16:creationId xmlns:a16="http://schemas.microsoft.com/office/drawing/2014/main" id="{92F1C475-C13C-07DC-C913-00C89AC0E75D}"/>
              </a:ext>
            </a:extLst>
          </p:cNvPr>
          <p:cNvSpPr>
            <a:spLocks noGrp="1"/>
          </p:cNvSpPr>
          <p:nvPr>
            <p:ph type="body" sz="quarter" idx="18"/>
          </p:nvPr>
        </p:nvSpPr>
        <p:spPr>
          <a:xfrm>
            <a:off x="9189228" y="5315086"/>
            <a:ext cx="2594146" cy="654050"/>
          </a:xfrm>
        </p:spPr>
        <p:txBody>
          <a:bodyPr/>
          <a:lstStyle/>
          <a:p>
            <a:r>
              <a:rPr lang="en-GB"/>
              <a:t>Unused funds      returned to source</a:t>
            </a:r>
          </a:p>
        </p:txBody>
      </p:sp>
      <p:sp>
        <p:nvSpPr>
          <p:cNvPr id="11" name="Text Placeholder 10">
            <a:extLst>
              <a:ext uri="{FF2B5EF4-FFF2-40B4-BE49-F238E27FC236}">
                <a16:creationId xmlns:a16="http://schemas.microsoft.com/office/drawing/2014/main" id="{7D9DE090-E75D-1311-4846-964593FC77E5}"/>
              </a:ext>
            </a:extLst>
          </p:cNvPr>
          <p:cNvSpPr>
            <a:spLocks noGrp="1"/>
          </p:cNvSpPr>
          <p:nvPr>
            <p:ph type="body" sz="quarter" idx="19"/>
          </p:nvPr>
        </p:nvSpPr>
        <p:spPr>
          <a:xfrm>
            <a:off x="9174480" y="4324486"/>
            <a:ext cx="2594146" cy="654050"/>
          </a:xfrm>
        </p:spPr>
        <p:txBody>
          <a:bodyPr/>
          <a:lstStyle/>
          <a:p>
            <a:r>
              <a:rPr lang="en-GB"/>
              <a:t>Pensions contributions</a:t>
            </a:r>
          </a:p>
        </p:txBody>
      </p:sp>
      <p:sp>
        <p:nvSpPr>
          <p:cNvPr id="12" name="Text Placeholder 11">
            <a:extLst>
              <a:ext uri="{FF2B5EF4-FFF2-40B4-BE49-F238E27FC236}">
                <a16:creationId xmlns:a16="http://schemas.microsoft.com/office/drawing/2014/main" id="{0B6647EC-127D-E17C-E6E0-D8FF8106D324}"/>
              </a:ext>
            </a:extLst>
          </p:cNvPr>
          <p:cNvSpPr>
            <a:spLocks noGrp="1"/>
          </p:cNvSpPr>
          <p:nvPr>
            <p:ph type="body" sz="quarter" idx="20"/>
          </p:nvPr>
        </p:nvSpPr>
        <p:spPr>
          <a:xfrm>
            <a:off x="9162139" y="3324497"/>
            <a:ext cx="2594146" cy="654050"/>
          </a:xfrm>
        </p:spPr>
        <p:txBody>
          <a:bodyPr/>
          <a:lstStyle/>
          <a:p>
            <a:r>
              <a:rPr lang="en-GB"/>
              <a:t>Tax to HMRC</a:t>
            </a:r>
          </a:p>
        </p:txBody>
      </p:sp>
      <p:sp>
        <p:nvSpPr>
          <p:cNvPr id="13" name="Text Placeholder 12">
            <a:extLst>
              <a:ext uri="{FF2B5EF4-FFF2-40B4-BE49-F238E27FC236}">
                <a16:creationId xmlns:a16="http://schemas.microsoft.com/office/drawing/2014/main" id="{D6C0EA4A-E6FF-2138-8948-4AC3145D0A13}"/>
              </a:ext>
            </a:extLst>
          </p:cNvPr>
          <p:cNvSpPr>
            <a:spLocks noGrp="1"/>
          </p:cNvSpPr>
          <p:nvPr>
            <p:ph type="body" sz="quarter" idx="21"/>
          </p:nvPr>
        </p:nvSpPr>
        <p:spPr>
          <a:xfrm>
            <a:off x="9174480" y="2325756"/>
            <a:ext cx="2594146" cy="654050"/>
          </a:xfrm>
        </p:spPr>
        <p:txBody>
          <a:bodyPr/>
          <a:lstStyle/>
          <a:p>
            <a:r>
              <a:rPr lang="en-GB"/>
              <a:t>Wages to PAs</a:t>
            </a:r>
          </a:p>
        </p:txBody>
      </p:sp>
      <p:sp>
        <p:nvSpPr>
          <p:cNvPr id="14" name="Text Placeholder 13">
            <a:extLst>
              <a:ext uri="{FF2B5EF4-FFF2-40B4-BE49-F238E27FC236}">
                <a16:creationId xmlns:a16="http://schemas.microsoft.com/office/drawing/2014/main" id="{67D3CC56-B6E2-A127-7948-C686683FBDD8}"/>
              </a:ext>
            </a:extLst>
          </p:cNvPr>
          <p:cNvSpPr>
            <a:spLocks noGrp="1"/>
          </p:cNvSpPr>
          <p:nvPr>
            <p:ph type="body" sz="quarter" idx="22"/>
          </p:nvPr>
        </p:nvSpPr>
        <p:spPr>
          <a:xfrm>
            <a:off x="9181244" y="1344850"/>
            <a:ext cx="2877406" cy="654050"/>
          </a:xfrm>
        </p:spPr>
        <p:txBody>
          <a:bodyPr/>
          <a:lstStyle/>
          <a:p>
            <a:r>
              <a:rPr lang="en-GB"/>
              <a:t>Payments to care providers</a:t>
            </a:r>
          </a:p>
        </p:txBody>
      </p:sp>
      <p:pic>
        <p:nvPicPr>
          <p:cNvPr id="16" name="Picture 15" descr="A yellow and blue building with columns&#10;&#10;Description automatically generated">
            <a:extLst>
              <a:ext uri="{FF2B5EF4-FFF2-40B4-BE49-F238E27FC236}">
                <a16:creationId xmlns:a16="http://schemas.microsoft.com/office/drawing/2014/main" id="{EF68113D-C9C9-E8F3-88F8-919E485998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7138" y="1140359"/>
            <a:ext cx="1001483" cy="1001483"/>
          </a:xfrm>
          <a:prstGeom prst="rect">
            <a:avLst/>
          </a:prstGeom>
        </p:spPr>
      </p:pic>
      <p:pic>
        <p:nvPicPr>
          <p:cNvPr id="18" name="Picture 17" descr="A stethoscope on a black background&#10;&#10;Description automatically generated">
            <a:extLst>
              <a:ext uri="{FF2B5EF4-FFF2-40B4-BE49-F238E27FC236}">
                <a16:creationId xmlns:a16="http://schemas.microsoft.com/office/drawing/2014/main" id="{DE8800BF-DE07-F0FE-E3AC-14B73EA51D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0143" y="2198322"/>
            <a:ext cx="1001483" cy="1001483"/>
          </a:xfrm>
          <a:prstGeom prst="rect">
            <a:avLst/>
          </a:prstGeom>
        </p:spPr>
      </p:pic>
      <p:pic>
        <p:nvPicPr>
          <p:cNvPr id="22" name="Picture 21" descr="A yellow and blue circle with a pie chart&#10;&#10;Description automatically generated">
            <a:extLst>
              <a:ext uri="{FF2B5EF4-FFF2-40B4-BE49-F238E27FC236}">
                <a16:creationId xmlns:a16="http://schemas.microsoft.com/office/drawing/2014/main" id="{57FAA484-F3F5-A95C-E44E-417A772760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2773" y="3163116"/>
            <a:ext cx="1001483" cy="1001483"/>
          </a:xfrm>
          <a:prstGeom prst="rect">
            <a:avLst/>
          </a:prstGeom>
        </p:spPr>
      </p:pic>
      <p:pic>
        <p:nvPicPr>
          <p:cNvPr id="24" name="Picture 23" descr="A blue and yellow line art of a wallet with an up arrow&#10;&#10;Description automatically generated">
            <a:extLst>
              <a:ext uri="{FF2B5EF4-FFF2-40B4-BE49-F238E27FC236}">
                <a16:creationId xmlns:a16="http://schemas.microsoft.com/office/drawing/2014/main" id="{78AEC7F2-E6F9-B333-BF83-7018B78BE9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0143" y="4139886"/>
            <a:ext cx="1001483" cy="1001483"/>
          </a:xfrm>
          <a:prstGeom prst="rect">
            <a:avLst/>
          </a:prstGeom>
        </p:spPr>
      </p:pic>
      <p:pic>
        <p:nvPicPr>
          <p:cNvPr id="26" name="Picture 25" descr="A blue and yellow line drawing of a structure&#10;&#10;Description automatically generated">
            <a:extLst>
              <a:ext uri="{FF2B5EF4-FFF2-40B4-BE49-F238E27FC236}">
                <a16:creationId xmlns:a16="http://schemas.microsoft.com/office/drawing/2014/main" id="{DC5FCF22-4BE9-BD8E-007F-126964E48C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50143" y="5183908"/>
            <a:ext cx="1001483" cy="1001483"/>
          </a:xfrm>
          <a:prstGeom prst="rect">
            <a:avLst/>
          </a:prstGeom>
        </p:spPr>
      </p:pic>
      <p:pic>
        <p:nvPicPr>
          <p:cNvPr id="28" name="Picture 27" descr="A hand holding a bag of money&#10;&#10;Description automatically generated">
            <a:extLst>
              <a:ext uri="{FF2B5EF4-FFF2-40B4-BE49-F238E27FC236}">
                <a16:creationId xmlns:a16="http://schemas.microsoft.com/office/drawing/2014/main" id="{2F74C7B5-B148-B382-CFA5-D63156261B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8932" y="1140359"/>
            <a:ext cx="1001483" cy="1001483"/>
          </a:xfrm>
          <a:prstGeom prst="rect">
            <a:avLst/>
          </a:prstGeom>
        </p:spPr>
      </p:pic>
      <p:pic>
        <p:nvPicPr>
          <p:cNvPr id="34" name="Picture 33" descr="A hand and money in the air&#10;&#10;Description automatically generated">
            <a:extLst>
              <a:ext uri="{FF2B5EF4-FFF2-40B4-BE49-F238E27FC236}">
                <a16:creationId xmlns:a16="http://schemas.microsoft.com/office/drawing/2014/main" id="{5BE8C341-2014-C5B9-540D-2D1D7196F4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72997" y="2114915"/>
            <a:ext cx="1001483" cy="1001483"/>
          </a:xfrm>
          <a:prstGeom prst="rect">
            <a:avLst/>
          </a:prstGeom>
        </p:spPr>
      </p:pic>
      <p:pic>
        <p:nvPicPr>
          <p:cNvPr id="36" name="Picture 35" descr="A yellow and blue crown&#10;&#10;Description automatically generated">
            <a:extLst>
              <a:ext uri="{FF2B5EF4-FFF2-40B4-BE49-F238E27FC236}">
                <a16:creationId xmlns:a16="http://schemas.microsoft.com/office/drawing/2014/main" id="{25005A77-17EE-D5E0-D6F7-C07AE5D44E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60654" y="3151404"/>
            <a:ext cx="1001483" cy="1001483"/>
          </a:xfrm>
          <a:prstGeom prst="rect">
            <a:avLst/>
          </a:prstGeom>
        </p:spPr>
      </p:pic>
      <p:pic>
        <p:nvPicPr>
          <p:cNvPr id="38" name="Picture 37" descr="A calendar and jar with a black background&#10;&#10;Description automatically generated">
            <a:extLst>
              <a:ext uri="{FF2B5EF4-FFF2-40B4-BE49-F238E27FC236}">
                <a16:creationId xmlns:a16="http://schemas.microsoft.com/office/drawing/2014/main" id="{109AF2D7-A676-9818-62E2-EEE1D0326B7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60655" y="4150769"/>
            <a:ext cx="1001483" cy="1001483"/>
          </a:xfrm>
          <a:prstGeom prst="rect">
            <a:avLst/>
          </a:prstGeom>
        </p:spPr>
      </p:pic>
      <p:pic>
        <p:nvPicPr>
          <p:cNvPr id="40" name="Picture 39" descr="A yellow and blue arrow&#10;&#10;Description automatically generated">
            <a:extLst>
              <a:ext uri="{FF2B5EF4-FFF2-40B4-BE49-F238E27FC236}">
                <a16:creationId xmlns:a16="http://schemas.microsoft.com/office/drawing/2014/main" id="{52190A0D-3D01-C894-3E8A-596C3E2EAB0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60656" y="5141369"/>
            <a:ext cx="1001483" cy="1001483"/>
          </a:xfrm>
          <a:prstGeom prst="rect">
            <a:avLst/>
          </a:prstGeom>
        </p:spPr>
      </p:pic>
      <p:sp>
        <p:nvSpPr>
          <p:cNvPr id="41" name="Button">
            <a:extLst>
              <a:ext uri="{FF2B5EF4-FFF2-40B4-BE49-F238E27FC236}">
                <a16:creationId xmlns:a16="http://schemas.microsoft.com/office/drawing/2014/main" id="{AF161612-DD6D-E759-87A9-D786009009DB}"/>
              </a:ext>
            </a:extLst>
          </p:cNvPr>
          <p:cNvSpPr txBox="1">
            <a:spLocks/>
          </p:cNvSpPr>
          <p:nvPr/>
        </p:nvSpPr>
        <p:spPr>
          <a:xfrm>
            <a:off x="7268392" y="7174091"/>
            <a:ext cx="3209925" cy="630955"/>
          </a:xfrm>
          <a:prstGeom prst="roundRect">
            <a:avLst>
              <a:gd name="adj" fmla="val 50000"/>
            </a:avLst>
          </a:prstGeom>
          <a:gradFill>
            <a:gsLst>
              <a:gs pos="15000">
                <a:schemeClr val="accent1"/>
              </a:gs>
              <a:gs pos="100000">
                <a:schemeClr val="accent2"/>
              </a:gs>
            </a:gsLst>
            <a:lin ang="2700000" scaled="0"/>
          </a:gradFill>
          <a:ln w="1905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lIns="0" r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2000" b="1">
                <a:solidFill>
                  <a:schemeClr val="bg1"/>
                </a:solidFill>
                <a:latin typeface="Poppins" panose="00000500000000000000" pitchFamily="2" charset="0"/>
                <a:ea typeface="Open Sans" panose="020B0606030504020204" pitchFamily="34" charset="0"/>
                <a:cs typeface="Poppins" panose="00000500000000000000" pitchFamily="2" charset="0"/>
              </a:rPr>
              <a:t>View asset library</a:t>
            </a:r>
          </a:p>
        </p:txBody>
      </p:sp>
      <p:sp>
        <p:nvSpPr>
          <p:cNvPr id="42" name="Title 2">
            <a:extLst>
              <a:ext uri="{FF2B5EF4-FFF2-40B4-BE49-F238E27FC236}">
                <a16:creationId xmlns:a16="http://schemas.microsoft.com/office/drawing/2014/main" id="{57D8445D-8034-662E-06F7-3AF3B272A18B}"/>
              </a:ext>
            </a:extLst>
          </p:cNvPr>
          <p:cNvSpPr txBox="1">
            <a:spLocks/>
          </p:cNvSpPr>
          <p:nvPr/>
        </p:nvSpPr>
        <p:spPr>
          <a:xfrm>
            <a:off x="166466" y="7252553"/>
            <a:ext cx="7240563" cy="489007"/>
          </a:xfrm>
          <a:prstGeom prst="rect">
            <a:avLst/>
          </a:prstGeom>
        </p:spPr>
        <p:txBody>
          <a:bodyPr anchor="ctr">
            <a:noAutofit/>
          </a:bodyPr>
          <a:lst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a:lstStyle>
          <a:p>
            <a:r>
              <a:rPr lang="en-GB" sz="2400">
                <a:solidFill>
                  <a:schemeClr val="tx1"/>
                </a:solidFill>
              </a:rPr>
              <a:t>Too view all our icons see our asset library </a:t>
            </a:r>
          </a:p>
        </p:txBody>
      </p:sp>
      <p:sp>
        <p:nvSpPr>
          <p:cNvPr id="15" name="TextBox 14">
            <a:extLst>
              <a:ext uri="{FF2B5EF4-FFF2-40B4-BE49-F238E27FC236}">
                <a16:creationId xmlns:a16="http://schemas.microsoft.com/office/drawing/2014/main" id="{D2E6128A-B52E-DC7C-0C6D-A03046BFA75A}"/>
              </a:ext>
            </a:extLst>
          </p:cNvPr>
          <p:cNvSpPr txBox="1"/>
          <p:nvPr/>
        </p:nvSpPr>
        <p:spPr>
          <a:xfrm>
            <a:off x="269943" y="-28080"/>
            <a:ext cx="3721032" cy="551090"/>
          </a:xfrm>
          <a:prstGeom prst="rect">
            <a:avLst/>
          </a:prstGeom>
          <a:gradFill flip="none" rotWithShape="1">
            <a:gsLst>
              <a:gs pos="73000">
                <a:schemeClr val="accent1"/>
              </a:gs>
              <a:gs pos="100000">
                <a:schemeClr val="accent2"/>
              </a:gs>
            </a:gsLst>
            <a:lin ang="0" scaled="1"/>
            <a:tileRect/>
          </a:gradFill>
        </p:spPr>
        <p:txBody>
          <a:bodyPr wrap="square" lIns="90000" tIns="90000" rIns="720000" bIns="90000" rtlCol="0" anchor="b">
            <a:spAutoFit/>
          </a:bodyPr>
          <a:lstStyle/>
          <a:p>
            <a:r>
              <a:rPr lang="en-GB" sz="2400" b="1" i="1">
                <a:solidFill>
                  <a:schemeClr val="bg1"/>
                </a:solidFill>
                <a:latin typeface="Poppins" panose="00000500000000000000" pitchFamily="2" charset="0"/>
                <a:cs typeface="Poppins" panose="00000500000000000000" pitchFamily="2" charset="0"/>
              </a:rPr>
              <a:t>How it works</a:t>
            </a:r>
          </a:p>
        </p:txBody>
      </p:sp>
    </p:spTree>
    <p:extLst>
      <p:ext uri="{BB962C8B-B14F-4D97-AF65-F5344CB8AC3E}">
        <p14:creationId xmlns:p14="http://schemas.microsoft.com/office/powerpoint/2010/main" val="3319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How to access</a:t>
            </a:r>
          </a:p>
        </p:txBody>
      </p:sp>
      <p:sp>
        <p:nvSpPr>
          <p:cNvPr id="5" name="Text Placeholder 3">
            <a:extLst>
              <a:ext uri="{FF2B5EF4-FFF2-40B4-BE49-F238E27FC236}">
                <a16:creationId xmlns:a16="http://schemas.microsoft.com/office/drawing/2014/main" id="{48B0491E-4423-F19B-A6BB-4B303C956B2D}"/>
              </a:ext>
            </a:extLst>
          </p:cNvPr>
          <p:cNvSpPr txBox="1">
            <a:spLocks/>
          </p:cNvSpPr>
          <p:nvPr/>
        </p:nvSpPr>
        <p:spPr>
          <a:xfrm>
            <a:off x="4822257" y="18914"/>
            <a:ext cx="7369743" cy="49122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solidFill>
                  <a:schemeClr val="accent1"/>
                </a:solidFill>
              </a:rPr>
              <a:t>There are three ways your account can be managed</a:t>
            </a:r>
          </a:p>
        </p:txBody>
      </p:sp>
      <p:sp>
        <p:nvSpPr>
          <p:cNvPr id="7" name="Text Placeholder 1">
            <a:extLst>
              <a:ext uri="{FF2B5EF4-FFF2-40B4-BE49-F238E27FC236}">
                <a16:creationId xmlns:a16="http://schemas.microsoft.com/office/drawing/2014/main" id="{AF1B9369-E849-0627-DA2F-D851455DA877}"/>
              </a:ext>
            </a:extLst>
          </p:cNvPr>
          <p:cNvSpPr>
            <a:spLocks noGrp="1"/>
          </p:cNvSpPr>
          <p:nvPr>
            <p:ph type="body" idx="1"/>
          </p:nvPr>
        </p:nvSpPr>
        <p:spPr>
          <a:xfrm>
            <a:off x="2886894" y="1097281"/>
            <a:ext cx="8555020" cy="1109249"/>
          </a:xfrm>
        </p:spPr>
        <p:txBody>
          <a:bodyPr>
            <a:normAutofit fontScale="92500" lnSpcReduction="10000"/>
          </a:bodyPr>
          <a:lstStyle/>
          <a:p>
            <a:pPr>
              <a:lnSpc>
                <a:spcPct val="110000"/>
              </a:lnSpc>
              <a:spcAft>
                <a:spcPts val="1200"/>
              </a:spcAft>
            </a:pPr>
            <a:r>
              <a:rPr lang="en-GB" sz="1900" b="0" i="0">
                <a:solidFill>
                  <a:srgbClr val="170C47"/>
                </a:solidFill>
                <a:effectLst/>
                <a:latin typeface="Open Sans" panose="020B0606030504020204" pitchFamily="34" charset="0"/>
              </a:rPr>
              <a:t>Virtual Wallet is designed to be used by the individual receiving the care, using their phone or a computer.  We call this a self-service account.  It can sound daunting, but there are thousands of people using it up and down the UK.    </a:t>
            </a:r>
          </a:p>
          <a:p>
            <a:endParaRPr lang="en-GB"/>
          </a:p>
        </p:txBody>
      </p:sp>
      <p:sp>
        <p:nvSpPr>
          <p:cNvPr id="8" name="Rectangle: Rounded Corners 7">
            <a:extLst>
              <a:ext uri="{FF2B5EF4-FFF2-40B4-BE49-F238E27FC236}">
                <a16:creationId xmlns:a16="http://schemas.microsoft.com/office/drawing/2014/main" id="{A12601E0-F9C6-11A7-F86E-28B634056C34}"/>
              </a:ext>
            </a:extLst>
          </p:cNvPr>
          <p:cNvSpPr/>
          <p:nvPr/>
        </p:nvSpPr>
        <p:spPr>
          <a:xfrm>
            <a:off x="750086" y="1097281"/>
            <a:ext cx="1896177" cy="86627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SELF-SERVICE</a:t>
            </a:r>
          </a:p>
        </p:txBody>
      </p:sp>
      <p:sp>
        <p:nvSpPr>
          <p:cNvPr id="9" name="Rectangle: Rounded Corners 8">
            <a:extLst>
              <a:ext uri="{FF2B5EF4-FFF2-40B4-BE49-F238E27FC236}">
                <a16:creationId xmlns:a16="http://schemas.microsoft.com/office/drawing/2014/main" id="{481EE6F9-E942-026B-2260-8BFA961D864A}"/>
              </a:ext>
            </a:extLst>
          </p:cNvPr>
          <p:cNvSpPr/>
          <p:nvPr/>
        </p:nvSpPr>
        <p:spPr>
          <a:xfrm>
            <a:off x="750086" y="2289210"/>
            <a:ext cx="1896177" cy="86627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FAMILY &amp; FRIENDS</a:t>
            </a:r>
          </a:p>
        </p:txBody>
      </p:sp>
      <p:sp>
        <p:nvSpPr>
          <p:cNvPr id="10" name="Text Placeholder 1">
            <a:extLst>
              <a:ext uri="{FF2B5EF4-FFF2-40B4-BE49-F238E27FC236}">
                <a16:creationId xmlns:a16="http://schemas.microsoft.com/office/drawing/2014/main" id="{E83BBA4C-8552-9441-BBE3-EA92BFBB4C44}"/>
              </a:ext>
            </a:extLst>
          </p:cNvPr>
          <p:cNvSpPr txBox="1">
            <a:spLocks/>
          </p:cNvSpPr>
          <p:nvPr/>
        </p:nvSpPr>
        <p:spPr>
          <a:xfrm>
            <a:off x="2886894" y="2319752"/>
            <a:ext cx="7614268" cy="8662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800">
                <a:solidFill>
                  <a:srgbClr val="170C47"/>
                </a:solidFill>
              </a:rPr>
              <a:t>Self-service isn’t the right choice for everyone.  You can ask family or friends to help.  We call this being an ‘authorised representative’ </a:t>
            </a:r>
          </a:p>
        </p:txBody>
      </p:sp>
      <p:sp>
        <p:nvSpPr>
          <p:cNvPr id="11" name="Rectangle: Rounded Corners 10">
            <a:extLst>
              <a:ext uri="{FF2B5EF4-FFF2-40B4-BE49-F238E27FC236}">
                <a16:creationId xmlns:a16="http://schemas.microsoft.com/office/drawing/2014/main" id="{EA3873F1-6DD2-F1EB-03CB-129AE12CA40E}"/>
              </a:ext>
            </a:extLst>
          </p:cNvPr>
          <p:cNvSpPr/>
          <p:nvPr/>
        </p:nvSpPr>
        <p:spPr>
          <a:xfrm>
            <a:off x="750086" y="3400126"/>
            <a:ext cx="1896177" cy="866274"/>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SUPPORTED ACCOUNT</a:t>
            </a:r>
          </a:p>
        </p:txBody>
      </p:sp>
      <p:sp>
        <p:nvSpPr>
          <p:cNvPr id="12" name="Text Placeholder 1">
            <a:extLst>
              <a:ext uri="{FF2B5EF4-FFF2-40B4-BE49-F238E27FC236}">
                <a16:creationId xmlns:a16="http://schemas.microsoft.com/office/drawing/2014/main" id="{ECBBA582-6D8C-FC25-E5EF-4CDCF1F15FEF}"/>
              </a:ext>
            </a:extLst>
          </p:cNvPr>
          <p:cNvSpPr txBox="1">
            <a:spLocks/>
          </p:cNvSpPr>
          <p:nvPr/>
        </p:nvSpPr>
        <p:spPr>
          <a:xfrm>
            <a:off x="2886894" y="3488420"/>
            <a:ext cx="7614268" cy="86627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800">
                <a:solidFill>
                  <a:srgbClr val="170C47"/>
                </a:solidFill>
              </a:rPr>
              <a:t>You may be able to opt for a Supported Account where the team at PPL operate your Virtual Wallet account for you.  These are sometimes also called a ‘managed account’.  </a:t>
            </a:r>
          </a:p>
        </p:txBody>
      </p:sp>
      <p:sp>
        <p:nvSpPr>
          <p:cNvPr id="13" name="TextBox 12">
            <a:extLst>
              <a:ext uri="{FF2B5EF4-FFF2-40B4-BE49-F238E27FC236}">
                <a16:creationId xmlns:a16="http://schemas.microsoft.com/office/drawing/2014/main" id="{9A77F1BA-09CE-1847-752A-2436C3723F9A}"/>
              </a:ext>
            </a:extLst>
          </p:cNvPr>
          <p:cNvSpPr txBox="1"/>
          <p:nvPr/>
        </p:nvSpPr>
        <p:spPr>
          <a:xfrm>
            <a:off x="2510593" y="4868597"/>
            <a:ext cx="9383712" cy="338554"/>
          </a:xfrm>
          <a:prstGeom prst="rect">
            <a:avLst/>
          </a:prstGeom>
          <a:noFill/>
        </p:spPr>
        <p:txBody>
          <a:bodyPr wrap="square" rtlCol="0">
            <a:spAutoFit/>
          </a:bodyPr>
          <a:lstStyle/>
          <a:p>
            <a:r>
              <a:rPr lang="en-GB" sz="1600" i="1">
                <a:latin typeface="Open Sans" panose="020B0606030504020204" pitchFamily="34" charset="0"/>
                <a:ea typeface="Open Sans" panose="020B0606030504020204" pitchFamily="34" charset="0"/>
                <a:cs typeface="Open Sans" panose="020B0606030504020204" pitchFamily="34" charset="0"/>
              </a:rPr>
              <a:t>You can watch one-minute videos that explain each of these at  </a:t>
            </a:r>
            <a:r>
              <a:rPr lang="en-GB" sz="1600" i="1">
                <a:solidFill>
                  <a:schemeClr val="bg1"/>
                </a:solidFill>
                <a:highlight>
                  <a:srgbClr val="000080"/>
                </a:highlight>
                <a:latin typeface="Open Sans" panose="020B0606030504020204" pitchFamily="34" charset="0"/>
                <a:ea typeface="Open Sans" panose="020B0606030504020204" pitchFamily="34" charset="0"/>
                <a:cs typeface="Open Sans" panose="020B0606030504020204" pitchFamily="34" charset="0"/>
              </a:rPr>
              <a:t> myvirtualwallet.co.uk   </a:t>
            </a:r>
          </a:p>
        </p:txBody>
      </p:sp>
      <p:pic>
        <p:nvPicPr>
          <p:cNvPr id="14" name="Graphic 13" descr="Information with solid fill">
            <a:extLst>
              <a:ext uri="{FF2B5EF4-FFF2-40B4-BE49-F238E27FC236}">
                <a16:creationId xmlns:a16="http://schemas.microsoft.com/office/drawing/2014/main" id="{451CCA90-B4E1-3509-AD71-3AE33E3B8E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5721" y="4644189"/>
            <a:ext cx="863599" cy="818147"/>
          </a:xfrm>
          <a:prstGeom prst="rect">
            <a:avLst/>
          </a:prstGeom>
        </p:spPr>
      </p:pic>
      <p:sp>
        <p:nvSpPr>
          <p:cNvPr id="15" name="Text Placeholder 1">
            <a:extLst>
              <a:ext uri="{FF2B5EF4-FFF2-40B4-BE49-F238E27FC236}">
                <a16:creationId xmlns:a16="http://schemas.microsoft.com/office/drawing/2014/main" id="{067E3106-6AA5-8698-5760-D080EFAB9163}"/>
              </a:ext>
            </a:extLst>
          </p:cNvPr>
          <p:cNvSpPr txBox="1">
            <a:spLocks/>
          </p:cNvSpPr>
          <p:nvPr/>
        </p:nvSpPr>
        <p:spPr>
          <a:xfrm>
            <a:off x="2439320" y="5700379"/>
            <a:ext cx="6579552" cy="8662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600" i="1">
                <a:solidFill>
                  <a:srgbClr val="170C47"/>
                </a:solidFill>
              </a:rPr>
              <a:t>When you are ready to get going, you will get an email from the Virtual Wallet team asking you to activate your account</a:t>
            </a:r>
          </a:p>
        </p:txBody>
      </p:sp>
      <p:pic>
        <p:nvPicPr>
          <p:cNvPr id="16" name="Graphic 15" descr="Play with solid fill">
            <a:extLst>
              <a:ext uri="{FF2B5EF4-FFF2-40B4-BE49-F238E27FC236}">
                <a16:creationId xmlns:a16="http://schemas.microsoft.com/office/drawing/2014/main" id="{DE621E50-D3FF-4ED8-EB67-BD91453157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71973" y="5630785"/>
            <a:ext cx="767347" cy="818147"/>
          </a:xfrm>
          <a:prstGeom prst="rect">
            <a:avLst/>
          </a:prstGeom>
        </p:spPr>
      </p:pic>
    </p:spTree>
    <p:extLst>
      <p:ext uri="{BB962C8B-B14F-4D97-AF65-F5344CB8AC3E}">
        <p14:creationId xmlns:p14="http://schemas.microsoft.com/office/powerpoint/2010/main" val="111811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5" y="-311687"/>
            <a:ext cx="5169451" cy="920422"/>
          </a:xfrm>
        </p:spPr>
        <p:txBody>
          <a:bodyPr/>
          <a:lstStyle/>
          <a:p>
            <a:r>
              <a:rPr lang="en-GB" i="1"/>
              <a:t>Supported Account?</a:t>
            </a:r>
          </a:p>
        </p:txBody>
      </p:sp>
      <p:pic>
        <p:nvPicPr>
          <p:cNvPr id="6" name="Picture 5" descr="A cartoon of a person with a headset&#10;&#10;Description automatically generated">
            <a:extLst>
              <a:ext uri="{FF2B5EF4-FFF2-40B4-BE49-F238E27FC236}">
                <a16:creationId xmlns:a16="http://schemas.microsoft.com/office/drawing/2014/main" id="{BC2EC364-4CEA-F609-7C69-190FB88D5F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8554" y="1024098"/>
            <a:ext cx="2477896" cy="2477896"/>
          </a:xfrm>
          <a:prstGeom prst="rect">
            <a:avLst/>
          </a:prstGeom>
        </p:spPr>
      </p:pic>
      <p:sp>
        <p:nvSpPr>
          <p:cNvPr id="17" name="Rectangle: Rounded Corners 16">
            <a:extLst>
              <a:ext uri="{FF2B5EF4-FFF2-40B4-BE49-F238E27FC236}">
                <a16:creationId xmlns:a16="http://schemas.microsoft.com/office/drawing/2014/main" id="{EDB1B81A-393C-9C80-11D4-BEF364AAB99E}"/>
              </a:ext>
            </a:extLst>
          </p:cNvPr>
          <p:cNvSpPr/>
          <p:nvPr/>
        </p:nvSpPr>
        <p:spPr>
          <a:xfrm>
            <a:off x="750086" y="1366789"/>
            <a:ext cx="1896177" cy="86627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WHAT IS IT?</a:t>
            </a:r>
          </a:p>
        </p:txBody>
      </p:sp>
      <p:sp>
        <p:nvSpPr>
          <p:cNvPr id="18" name="Rectangle: Rounded Corners 17">
            <a:extLst>
              <a:ext uri="{FF2B5EF4-FFF2-40B4-BE49-F238E27FC236}">
                <a16:creationId xmlns:a16="http://schemas.microsoft.com/office/drawing/2014/main" id="{04A0C2AD-0C2A-FE61-53D2-B6C157B84DB8}"/>
              </a:ext>
            </a:extLst>
          </p:cNvPr>
          <p:cNvSpPr/>
          <p:nvPr/>
        </p:nvSpPr>
        <p:spPr>
          <a:xfrm>
            <a:off x="750086" y="2905228"/>
            <a:ext cx="1896177" cy="86627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HOW DOES IT WORK? </a:t>
            </a:r>
          </a:p>
        </p:txBody>
      </p:sp>
      <p:sp>
        <p:nvSpPr>
          <p:cNvPr id="19" name="Rectangle: Rounded Corners 18">
            <a:extLst>
              <a:ext uri="{FF2B5EF4-FFF2-40B4-BE49-F238E27FC236}">
                <a16:creationId xmlns:a16="http://schemas.microsoft.com/office/drawing/2014/main" id="{CA1379B9-97D9-2DDA-6F7F-18FFCEE7CE24}"/>
              </a:ext>
            </a:extLst>
          </p:cNvPr>
          <p:cNvSpPr/>
          <p:nvPr/>
        </p:nvSpPr>
        <p:spPr>
          <a:xfrm>
            <a:off x="750086" y="4535909"/>
            <a:ext cx="1896177" cy="866274"/>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CAN I HAVE ONE? </a:t>
            </a:r>
          </a:p>
        </p:txBody>
      </p:sp>
      <p:sp>
        <p:nvSpPr>
          <p:cNvPr id="20" name="Text Placeholder 1">
            <a:extLst>
              <a:ext uri="{FF2B5EF4-FFF2-40B4-BE49-F238E27FC236}">
                <a16:creationId xmlns:a16="http://schemas.microsoft.com/office/drawing/2014/main" id="{CFD24FBD-AD32-5637-5A0F-DE58A65EBA02}"/>
              </a:ext>
            </a:extLst>
          </p:cNvPr>
          <p:cNvSpPr txBox="1">
            <a:spLocks/>
          </p:cNvSpPr>
          <p:nvPr/>
        </p:nvSpPr>
        <p:spPr>
          <a:xfrm>
            <a:off x="2781701" y="1366789"/>
            <a:ext cx="4697128" cy="11092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600">
                <a:solidFill>
                  <a:srgbClr val="170C47"/>
                </a:solidFill>
              </a:rPr>
              <a:t>You are still in charge of how your direct payment is spent, but the team at PPL manage your Virtual Wallet account for you. </a:t>
            </a:r>
          </a:p>
        </p:txBody>
      </p:sp>
      <p:pic>
        <p:nvPicPr>
          <p:cNvPr id="21" name="Picture 20" descr="A cartoon of a person holding a phone&#10;&#10;Description automatically generated">
            <a:extLst>
              <a:ext uri="{FF2B5EF4-FFF2-40B4-BE49-F238E27FC236}">
                <a16:creationId xmlns:a16="http://schemas.microsoft.com/office/drawing/2014/main" id="{9E457840-3D10-D57E-8EFA-4AD01F91D8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0420" y="1829909"/>
            <a:ext cx="2477896" cy="2477896"/>
          </a:xfrm>
          <a:prstGeom prst="rect">
            <a:avLst/>
          </a:prstGeom>
        </p:spPr>
      </p:pic>
      <p:sp>
        <p:nvSpPr>
          <p:cNvPr id="22" name="Text Placeholder 1">
            <a:extLst>
              <a:ext uri="{FF2B5EF4-FFF2-40B4-BE49-F238E27FC236}">
                <a16:creationId xmlns:a16="http://schemas.microsoft.com/office/drawing/2014/main" id="{7E35CFF4-B207-B2CF-60F5-7C0659F47A56}"/>
              </a:ext>
            </a:extLst>
          </p:cNvPr>
          <p:cNvSpPr txBox="1">
            <a:spLocks/>
          </p:cNvSpPr>
          <p:nvPr/>
        </p:nvSpPr>
        <p:spPr>
          <a:xfrm>
            <a:off x="2781701" y="2905228"/>
            <a:ext cx="4697128" cy="1109248"/>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600">
                <a:solidFill>
                  <a:srgbClr val="170C47"/>
                </a:solidFill>
                <a:latin typeface="Open Sans"/>
                <a:ea typeface="Open Sans"/>
                <a:cs typeface="Open Sans"/>
              </a:rPr>
              <a:t>You agree with PPL how they will find out about how your direct payment is being spent.  You can still log in to keep an eye on the money coming in and out.  </a:t>
            </a:r>
          </a:p>
        </p:txBody>
      </p:sp>
      <p:sp>
        <p:nvSpPr>
          <p:cNvPr id="23" name="Text Placeholder 1">
            <a:extLst>
              <a:ext uri="{FF2B5EF4-FFF2-40B4-BE49-F238E27FC236}">
                <a16:creationId xmlns:a16="http://schemas.microsoft.com/office/drawing/2014/main" id="{77DB0D2C-D9AA-0180-41BE-2142970001E1}"/>
              </a:ext>
            </a:extLst>
          </p:cNvPr>
          <p:cNvSpPr txBox="1">
            <a:spLocks/>
          </p:cNvSpPr>
          <p:nvPr/>
        </p:nvSpPr>
        <p:spPr>
          <a:xfrm>
            <a:off x="2781701" y="4538316"/>
            <a:ext cx="4697128" cy="11092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600">
                <a:solidFill>
                  <a:srgbClr val="170C47"/>
                </a:solidFill>
              </a:rPr>
              <a:t>It is for people who can’t manage their Virtual Wallet account themselves and who don’t have a suitable friend or family member to help.  </a:t>
            </a:r>
          </a:p>
        </p:txBody>
      </p:sp>
    </p:spTree>
    <p:extLst>
      <p:ext uri="{BB962C8B-B14F-4D97-AF65-F5344CB8AC3E}">
        <p14:creationId xmlns:p14="http://schemas.microsoft.com/office/powerpoint/2010/main" val="672374859"/>
      </p:ext>
    </p:extLst>
  </p:cSld>
  <p:clrMapOvr>
    <a:masterClrMapping/>
  </p:clrMapOvr>
</p:sld>
</file>

<file path=ppt/theme/theme1.xml><?xml version="1.0" encoding="utf-8"?>
<a:theme xmlns:a="http://schemas.openxmlformats.org/drawingml/2006/main" name="Office Theme">
  <a:themeElements>
    <a:clrScheme name="Virtual Wallet">
      <a:dk1>
        <a:srgbClr val="170C47"/>
      </a:dk1>
      <a:lt1>
        <a:sysClr val="window" lastClr="FFFFFF"/>
      </a:lt1>
      <a:dk2>
        <a:srgbClr val="170C47"/>
      </a:dk2>
      <a:lt2>
        <a:srgbClr val="FFFFFF"/>
      </a:lt2>
      <a:accent1>
        <a:srgbClr val="1C24AD"/>
      </a:accent1>
      <a:accent2>
        <a:srgbClr val="E2007D"/>
      </a:accent2>
      <a:accent3>
        <a:srgbClr val="FBB500"/>
      </a:accent3>
      <a:accent4>
        <a:srgbClr val="B191FF"/>
      </a:accent4>
      <a:accent5>
        <a:srgbClr val="00CDCB"/>
      </a:accent5>
      <a:accent6>
        <a:srgbClr val="F6F6FF"/>
      </a:accent6>
      <a:hlink>
        <a:srgbClr val="FFFFFF"/>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100000">
              <a:schemeClr val="accent2"/>
            </a:gs>
          </a:gsLst>
          <a:lin ang="0" scaled="0"/>
          <a:tileRect/>
        </a:gra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0AB237DB650B41A05011E032F24DA4" ma:contentTypeVersion="18" ma:contentTypeDescription="Create a new document." ma:contentTypeScope="" ma:versionID="898924060390794b351e24bac75bb970">
  <xsd:schema xmlns:xsd="http://www.w3.org/2001/XMLSchema" xmlns:xs="http://www.w3.org/2001/XMLSchema" xmlns:p="http://schemas.microsoft.com/office/2006/metadata/properties" xmlns:ns2="08246399-f758-476c-af27-4f810c258011" xmlns:ns3="5f71130b-fdf8-478a-a8fa-d6118b1b69a4" targetNamespace="http://schemas.microsoft.com/office/2006/metadata/properties" ma:root="true" ma:fieldsID="f7bfc0b2ea56a52274ac8e5b3df3def7" ns2:_="" ns3:_="">
    <xsd:import namespace="08246399-f758-476c-af27-4f810c258011"/>
    <xsd:import namespace="5f71130b-fdf8-478a-a8fa-d6118b1b69a4"/>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46399-f758-476c-af27-4f810c2580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9922d4b-717f-42ee-bd36-6cae62f0953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71130b-fdf8-478a-a8fa-d6118b1b69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e26b63-66e8-47a9-8948-54be79e7b781}" ma:internalName="TaxCatchAll" ma:showField="CatchAllData" ma:web="5f71130b-fdf8-478a-a8fa-d6118b1b69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8246399-f758-476c-af27-4f810c258011" xsi:nil="true"/>
    <SharedWithUsers xmlns="5f71130b-fdf8-478a-a8fa-d6118b1b69a4">
      <UserInfo>
        <DisplayName/>
        <AccountId xsi:nil="true"/>
        <AccountType/>
      </UserInfo>
    </SharedWithUsers>
    <lcf76f155ced4ddcb4097134ff3c332f xmlns="08246399-f758-476c-af27-4f810c258011">
      <Terms xmlns="http://schemas.microsoft.com/office/infopath/2007/PartnerControls"/>
    </lcf76f155ced4ddcb4097134ff3c332f>
    <TaxCatchAll xmlns="5f71130b-fdf8-478a-a8fa-d6118b1b69a4"/>
  </documentManagement>
</p:properties>
</file>

<file path=customXml/itemProps1.xml><?xml version="1.0" encoding="utf-8"?>
<ds:datastoreItem xmlns:ds="http://schemas.openxmlformats.org/officeDocument/2006/customXml" ds:itemID="{1CA73B59-6451-4999-A724-BCDF282F85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246399-f758-476c-af27-4f810c258011"/>
    <ds:schemaRef ds:uri="5f71130b-fdf8-478a-a8fa-d6118b1b69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80E8AD-1023-4FC0-B9CC-CF9CCC23DBEB}">
  <ds:schemaRefs>
    <ds:schemaRef ds:uri="http://schemas.microsoft.com/sharepoint/v3/contenttype/forms"/>
  </ds:schemaRefs>
</ds:datastoreItem>
</file>

<file path=customXml/itemProps3.xml><?xml version="1.0" encoding="utf-8"?>
<ds:datastoreItem xmlns:ds="http://schemas.openxmlformats.org/officeDocument/2006/customXml" ds:itemID="{B66DAD44-F5F5-4066-A923-C8BB3CB064DD}">
  <ds:schemaRefs>
    <ds:schemaRef ds:uri="http://purl.org/dc/dcmitype/"/>
    <ds:schemaRef ds:uri="http://purl.org/dc/elements/1.1/"/>
    <ds:schemaRef ds:uri="http://www.w3.org/XML/1998/namespace"/>
    <ds:schemaRef ds:uri="http://schemas.microsoft.com/office/2006/documentManagement/types"/>
    <ds:schemaRef ds:uri="5f71130b-fdf8-478a-a8fa-d6118b1b69a4"/>
    <ds:schemaRef ds:uri="http://schemas.microsoft.com/office/infopath/2007/PartnerControls"/>
    <ds:schemaRef ds:uri="http://schemas.openxmlformats.org/package/2006/metadata/core-properties"/>
    <ds:schemaRef ds:uri="08246399-f758-476c-af27-4f810c2580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TotalTime>
  <Words>1009</Words>
  <Application>Microsoft Office PowerPoint</Application>
  <PresentationFormat>Widescreen</PresentationFormat>
  <Paragraphs>104</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Open Sans</vt:lpstr>
      <vt:lpstr>Open Sans</vt:lpstr>
      <vt:lpstr>Poppins</vt:lpstr>
      <vt:lpstr>Poppins Medium</vt:lpstr>
      <vt:lpstr>Office Theme</vt:lpstr>
      <vt:lpstr>PowerPoint Presentation</vt:lpstr>
      <vt:lpstr>PowerPoint Presentation</vt:lpstr>
      <vt:lpstr>Contents</vt:lpstr>
      <vt:lpstr>What is Virtual Wallet?</vt:lpstr>
      <vt:lpstr>3 minutes of your time?</vt:lpstr>
      <vt:lpstr>What it means locally</vt:lpstr>
      <vt:lpstr>PowerPoint Presentation</vt:lpstr>
      <vt:lpstr>How to access</vt:lpstr>
      <vt:lpstr>Supported Account?</vt:lpstr>
      <vt:lpstr>How payroll works</vt:lpstr>
      <vt:lpstr>PowerPoint Presentation</vt:lpstr>
      <vt:lpstr>PowerPoint Presentation</vt:lpstr>
      <vt:lpstr>What do people say?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Proffitt</dc:creator>
  <cp:lastModifiedBy>David Bowes</cp:lastModifiedBy>
  <cp:revision>3</cp:revision>
  <dcterms:created xsi:type="dcterms:W3CDTF">2024-08-29T08:24:49Z</dcterms:created>
  <dcterms:modified xsi:type="dcterms:W3CDTF">2025-10-03T13:31:56Z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0x010100F10AB237DB650B41A05011E032F24DA4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